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7"/>
  </p:notesMasterIdLst>
  <p:sldIdLst>
    <p:sldId id="423"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443" r:id="rId30"/>
    <p:sldId id="293" r:id="rId31"/>
    <p:sldId id="294" r:id="rId32"/>
    <p:sldId id="444" r:id="rId33"/>
    <p:sldId id="271" r:id="rId34"/>
    <p:sldId id="373" r:id="rId35"/>
    <p:sldId id="272" r:id="rId36"/>
    <p:sldId id="379" r:id="rId37"/>
    <p:sldId id="378" r:id="rId38"/>
    <p:sldId id="381" r:id="rId39"/>
    <p:sldId id="383" r:id="rId40"/>
    <p:sldId id="385" r:id="rId41"/>
    <p:sldId id="386" r:id="rId42"/>
    <p:sldId id="442" r:id="rId43"/>
    <p:sldId id="384" r:id="rId44"/>
    <p:sldId id="389" r:id="rId45"/>
    <p:sldId id="390" r:id="rId46"/>
    <p:sldId id="391" r:id="rId47"/>
    <p:sldId id="392" r:id="rId48"/>
    <p:sldId id="342" r:id="rId49"/>
    <p:sldId id="406" r:id="rId50"/>
    <p:sldId id="395" r:id="rId51"/>
    <p:sldId id="407" r:id="rId52"/>
    <p:sldId id="393" r:id="rId53"/>
    <p:sldId id="401" r:id="rId54"/>
    <p:sldId id="382" r:id="rId55"/>
    <p:sldId id="411" r:id="rId56"/>
    <p:sldId id="412" r:id="rId57"/>
    <p:sldId id="413" r:id="rId58"/>
    <p:sldId id="414" r:id="rId59"/>
    <p:sldId id="415" r:id="rId60"/>
    <p:sldId id="416" r:id="rId61"/>
    <p:sldId id="419" r:id="rId62"/>
    <p:sldId id="420" r:id="rId63"/>
    <p:sldId id="418" r:id="rId64"/>
    <p:sldId id="421" r:id="rId65"/>
    <p:sldId id="422" r:id="rId66"/>
    <p:sldId id="409" r:id="rId67"/>
    <p:sldId id="298" r:id="rId68"/>
    <p:sldId id="299" r:id="rId69"/>
    <p:sldId id="300" r:id="rId70"/>
    <p:sldId id="301" r:id="rId71"/>
    <p:sldId id="302" r:id="rId72"/>
    <p:sldId id="303" r:id="rId73"/>
    <p:sldId id="304" r:id="rId74"/>
    <p:sldId id="305" r:id="rId75"/>
    <p:sldId id="374" r:id="rId76"/>
    <p:sldId id="308" r:id="rId77"/>
    <p:sldId id="360" r:id="rId78"/>
    <p:sldId id="430" r:id="rId79"/>
    <p:sldId id="273" r:id="rId80"/>
    <p:sldId id="367" r:id="rId81"/>
    <p:sldId id="425" r:id="rId82"/>
    <p:sldId id="354" r:id="rId83"/>
    <p:sldId id="428" r:id="rId84"/>
    <p:sldId id="353" r:id="rId85"/>
    <p:sldId id="426" r:id="rId86"/>
    <p:sldId id="429" r:id="rId87"/>
    <p:sldId id="356" r:id="rId88"/>
    <p:sldId id="357" r:id="rId89"/>
    <p:sldId id="359" r:id="rId90"/>
    <p:sldId id="447" r:id="rId91"/>
    <p:sldId id="448" r:id="rId92"/>
    <p:sldId id="295" r:id="rId93"/>
    <p:sldId id="321" r:id="rId94"/>
    <p:sldId id="364" r:id="rId95"/>
    <p:sldId id="365" r:id="rId96"/>
    <p:sldId id="366" r:id="rId97"/>
    <p:sldId id="375" r:id="rId98"/>
    <p:sldId id="309" r:id="rId99"/>
    <p:sldId id="322" r:id="rId100"/>
    <p:sldId id="404" r:id="rId101"/>
    <p:sldId id="405" r:id="rId102"/>
    <p:sldId id="402" r:id="rId103"/>
    <p:sldId id="403" r:id="rId104"/>
    <p:sldId id="310" r:id="rId105"/>
    <p:sldId id="344" r:id="rId106"/>
    <p:sldId id="345" r:id="rId107"/>
    <p:sldId id="323" r:id="rId108"/>
    <p:sldId id="311" r:id="rId109"/>
    <p:sldId id="317" r:id="rId110"/>
    <p:sldId id="376" r:id="rId111"/>
    <p:sldId id="318" r:id="rId112"/>
    <p:sldId id="432" r:id="rId113"/>
    <p:sldId id="433" r:id="rId114"/>
    <p:sldId id="434" r:id="rId115"/>
    <p:sldId id="435" r:id="rId116"/>
    <p:sldId id="436" r:id="rId117"/>
    <p:sldId id="437" r:id="rId118"/>
    <p:sldId id="438" r:id="rId119"/>
    <p:sldId id="439" r:id="rId120"/>
    <p:sldId id="441" r:id="rId121"/>
    <p:sldId id="440" r:id="rId122"/>
    <p:sldId id="324" r:id="rId123"/>
    <p:sldId id="328" r:id="rId124"/>
    <p:sldId id="362" r:id="rId125"/>
    <p:sldId id="361" r:id="rId126"/>
    <p:sldId id="368" r:id="rId127"/>
    <p:sldId id="319" r:id="rId128"/>
    <p:sldId id="325" r:id="rId129"/>
    <p:sldId id="377" r:id="rId130"/>
    <p:sldId id="449" r:id="rId131"/>
    <p:sldId id="450" r:id="rId132"/>
    <p:sldId id="451" r:id="rId133"/>
    <p:sldId id="452" r:id="rId134"/>
    <p:sldId id="453" r:id="rId135"/>
    <p:sldId id="454" r:id="rId136"/>
    <p:sldId id="455" r:id="rId137"/>
    <p:sldId id="456" r:id="rId138"/>
    <p:sldId id="457" r:id="rId139"/>
    <p:sldId id="458" r:id="rId140"/>
    <p:sldId id="459" r:id="rId141"/>
    <p:sldId id="460" r:id="rId142"/>
    <p:sldId id="461" r:id="rId143"/>
    <p:sldId id="462" r:id="rId144"/>
    <p:sldId id="601" r:id="rId145"/>
    <p:sldId id="463" r:id="rId146"/>
    <p:sldId id="464" r:id="rId147"/>
    <p:sldId id="465" r:id="rId148"/>
    <p:sldId id="466" r:id="rId149"/>
    <p:sldId id="467" r:id="rId150"/>
    <p:sldId id="468" r:id="rId151"/>
    <p:sldId id="469" r:id="rId152"/>
    <p:sldId id="470" r:id="rId153"/>
    <p:sldId id="471" r:id="rId154"/>
    <p:sldId id="472" r:id="rId155"/>
    <p:sldId id="473" r:id="rId156"/>
    <p:sldId id="474" r:id="rId157"/>
    <p:sldId id="475" r:id="rId158"/>
    <p:sldId id="476" r:id="rId159"/>
    <p:sldId id="477" r:id="rId160"/>
    <p:sldId id="478" r:id="rId161"/>
    <p:sldId id="479" r:id="rId162"/>
    <p:sldId id="480" r:id="rId163"/>
    <p:sldId id="481" r:id="rId164"/>
    <p:sldId id="482" r:id="rId165"/>
    <p:sldId id="483" r:id="rId166"/>
    <p:sldId id="484" r:id="rId167"/>
    <p:sldId id="485" r:id="rId168"/>
    <p:sldId id="486" r:id="rId169"/>
    <p:sldId id="487" r:id="rId170"/>
    <p:sldId id="488" r:id="rId171"/>
    <p:sldId id="489" r:id="rId172"/>
    <p:sldId id="490" r:id="rId173"/>
    <p:sldId id="491" r:id="rId174"/>
    <p:sldId id="492" r:id="rId175"/>
    <p:sldId id="493" r:id="rId176"/>
    <p:sldId id="494" r:id="rId177"/>
    <p:sldId id="495" r:id="rId178"/>
    <p:sldId id="496" r:id="rId179"/>
    <p:sldId id="497" r:id="rId180"/>
    <p:sldId id="498" r:id="rId181"/>
    <p:sldId id="499" r:id="rId182"/>
    <p:sldId id="500" r:id="rId183"/>
    <p:sldId id="501" r:id="rId184"/>
    <p:sldId id="502" r:id="rId185"/>
    <p:sldId id="503" r:id="rId186"/>
    <p:sldId id="504" r:id="rId187"/>
    <p:sldId id="505" r:id="rId188"/>
    <p:sldId id="506" r:id="rId189"/>
    <p:sldId id="507" r:id="rId190"/>
    <p:sldId id="508" r:id="rId191"/>
    <p:sldId id="509" r:id="rId192"/>
    <p:sldId id="510" r:id="rId193"/>
    <p:sldId id="511" r:id="rId194"/>
    <p:sldId id="512" r:id="rId195"/>
    <p:sldId id="513" r:id="rId196"/>
    <p:sldId id="514" r:id="rId197"/>
    <p:sldId id="515" r:id="rId198"/>
    <p:sldId id="516" r:id="rId199"/>
    <p:sldId id="517" r:id="rId200"/>
    <p:sldId id="518" r:id="rId201"/>
    <p:sldId id="519" r:id="rId202"/>
    <p:sldId id="520" r:id="rId203"/>
    <p:sldId id="521" r:id="rId204"/>
    <p:sldId id="522" r:id="rId205"/>
    <p:sldId id="523" r:id="rId206"/>
    <p:sldId id="524" r:id="rId207"/>
    <p:sldId id="525" r:id="rId208"/>
    <p:sldId id="526" r:id="rId209"/>
    <p:sldId id="527" r:id="rId210"/>
    <p:sldId id="528" r:id="rId211"/>
    <p:sldId id="529" r:id="rId212"/>
    <p:sldId id="530" r:id="rId213"/>
    <p:sldId id="531" r:id="rId214"/>
    <p:sldId id="532" r:id="rId215"/>
    <p:sldId id="533" r:id="rId216"/>
    <p:sldId id="534" r:id="rId217"/>
    <p:sldId id="535" r:id="rId218"/>
    <p:sldId id="536" r:id="rId219"/>
    <p:sldId id="537" r:id="rId220"/>
    <p:sldId id="538" r:id="rId221"/>
    <p:sldId id="539" r:id="rId222"/>
    <p:sldId id="540" r:id="rId223"/>
    <p:sldId id="541" r:id="rId224"/>
    <p:sldId id="542" r:id="rId225"/>
    <p:sldId id="543" r:id="rId226"/>
    <p:sldId id="544" r:id="rId227"/>
    <p:sldId id="545" r:id="rId228"/>
    <p:sldId id="546" r:id="rId229"/>
    <p:sldId id="547" r:id="rId230"/>
    <p:sldId id="548" r:id="rId231"/>
    <p:sldId id="549" r:id="rId232"/>
    <p:sldId id="550" r:id="rId233"/>
    <p:sldId id="551" r:id="rId234"/>
    <p:sldId id="552" r:id="rId235"/>
    <p:sldId id="553" r:id="rId236"/>
    <p:sldId id="554" r:id="rId237"/>
    <p:sldId id="555" r:id="rId238"/>
    <p:sldId id="556" r:id="rId239"/>
    <p:sldId id="557" r:id="rId240"/>
    <p:sldId id="558" r:id="rId241"/>
    <p:sldId id="559" r:id="rId242"/>
    <p:sldId id="560" r:id="rId243"/>
    <p:sldId id="561" r:id="rId244"/>
    <p:sldId id="562" r:id="rId245"/>
    <p:sldId id="563" r:id="rId246"/>
    <p:sldId id="564" r:id="rId247"/>
    <p:sldId id="565" r:id="rId248"/>
    <p:sldId id="566" r:id="rId249"/>
    <p:sldId id="567" r:id="rId250"/>
    <p:sldId id="568" r:id="rId251"/>
    <p:sldId id="569" r:id="rId252"/>
    <p:sldId id="570" r:id="rId253"/>
    <p:sldId id="571" r:id="rId254"/>
    <p:sldId id="572" r:id="rId255"/>
    <p:sldId id="573" r:id="rId256"/>
    <p:sldId id="574" r:id="rId257"/>
    <p:sldId id="575" r:id="rId258"/>
    <p:sldId id="576" r:id="rId259"/>
    <p:sldId id="577" r:id="rId260"/>
    <p:sldId id="578" r:id="rId261"/>
    <p:sldId id="579" r:id="rId262"/>
    <p:sldId id="580" r:id="rId263"/>
    <p:sldId id="581" r:id="rId264"/>
    <p:sldId id="582" r:id="rId265"/>
    <p:sldId id="583" r:id="rId266"/>
    <p:sldId id="584" r:id="rId267"/>
    <p:sldId id="585" r:id="rId268"/>
    <p:sldId id="586" r:id="rId269"/>
    <p:sldId id="587" r:id="rId270"/>
    <p:sldId id="588" r:id="rId271"/>
    <p:sldId id="589" r:id="rId272"/>
    <p:sldId id="590" r:id="rId273"/>
    <p:sldId id="591" r:id="rId274"/>
    <p:sldId id="592" r:id="rId275"/>
    <p:sldId id="593" r:id="rId276"/>
    <p:sldId id="600" r:id="rId277"/>
    <p:sldId id="594" r:id="rId278"/>
    <p:sldId id="597" r:id="rId279"/>
    <p:sldId id="358" r:id="rId280"/>
    <p:sldId id="340" r:id="rId281"/>
    <p:sldId id="445" r:id="rId282"/>
    <p:sldId id="599" r:id="rId283"/>
    <p:sldId id="338" r:id="rId284"/>
    <p:sldId id="329" r:id="rId285"/>
    <p:sldId id="330" r:id="rId286"/>
    <p:sldId id="331" r:id="rId287"/>
    <p:sldId id="332" r:id="rId288"/>
    <p:sldId id="333" r:id="rId289"/>
    <p:sldId id="334" r:id="rId290"/>
    <p:sldId id="335" r:id="rId291"/>
    <p:sldId id="336" r:id="rId292"/>
    <p:sldId id="337" r:id="rId293"/>
    <p:sldId id="296" r:id="rId294"/>
    <p:sldId id="399" r:id="rId295"/>
    <p:sldId id="598" r:id="rId296"/>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FF"/>
    <a:srgbClr val="FF00FF"/>
    <a:srgbClr val="00FF00"/>
    <a:srgbClr val="FF7400"/>
    <a:srgbClr val="00D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57" autoAdjust="0"/>
  </p:normalViewPr>
  <p:slideViewPr>
    <p:cSldViewPr>
      <p:cViewPr>
        <p:scale>
          <a:sx n="75" d="100"/>
          <a:sy n="75" d="100"/>
        </p:scale>
        <p:origin x="-156" y="-8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11/26/2012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extLst>
      <p:ext uri="{BB962C8B-B14F-4D97-AF65-F5344CB8AC3E}">
        <p14:creationId xmlns:p14="http://schemas.microsoft.com/office/powerpoint/2010/main" val="4027438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Wie entscheidet man, ob etwas</a:t>
            </a:r>
            <a:r>
              <a:rPr lang="de-DE" baseline="0" dirty="0" smtClean="0"/>
              <a:t> einfach ist? </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36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50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51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Klappt</a:t>
            </a:r>
            <a:r>
              <a:rPr lang="de-DE" baseline="0" dirty="0" smtClean="0"/>
              <a:t> das auch mit Worten? Oder nur visuell? </a:t>
            </a:r>
            <a:endParaRPr lang="en-US" dirty="0"/>
          </a:p>
        </p:txBody>
      </p:sp>
      <p:sp>
        <p:nvSpPr>
          <p:cNvPr id="4" name="Foliennummernplatzhalter 3"/>
          <p:cNvSpPr>
            <a:spLocks noGrp="1"/>
          </p:cNvSpPr>
          <p:nvPr>
            <p:ph type="sldNum" sz="quarter" idx="10"/>
          </p:nvPr>
        </p:nvSpPr>
        <p:spPr/>
        <p:txBody>
          <a:bodyPr/>
          <a:lstStyle/>
          <a:p>
            <a:fld id="{1BF86264-EC1B-4B19-8F55-7D3ABAE85A36}" type="slidenum">
              <a:rPr lang="en-US" smtClean="0"/>
              <a:pPr/>
              <a:t>171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smtClean="0"/>
              <a:t>WEASEL</a:t>
            </a:r>
            <a:r>
              <a:rPr lang="en-US" baseline="0" dirty="0" smtClean="0"/>
              <a:t> WORDS </a:t>
            </a:r>
            <a:r>
              <a:rPr lang="en-US" baseline="0" dirty="0" err="1" smtClean="0"/>
              <a:t>Verstecken</a:t>
            </a:r>
            <a:r>
              <a:rPr lang="en-US" baseline="0" dirty="0" smtClean="0"/>
              <a:t> </a:t>
            </a:r>
            <a:r>
              <a:rPr lang="en-US" baseline="0" dirty="0" err="1" smtClean="0"/>
              <a:t>Konzepte</a:t>
            </a:r>
            <a:endParaRPr lang="en-US" dirty="0"/>
          </a:p>
        </p:txBody>
      </p:sp>
      <p:sp>
        <p:nvSpPr>
          <p:cNvPr id="4" name="Foliennummernplatzhalter 3"/>
          <p:cNvSpPr>
            <a:spLocks noGrp="1"/>
          </p:cNvSpPr>
          <p:nvPr>
            <p:ph type="sldNum" sz="quarter" idx="10"/>
          </p:nvPr>
        </p:nvSpPr>
        <p:spPr/>
        <p:txBody>
          <a:bodyPr/>
          <a:lstStyle/>
          <a:p>
            <a:fld id="{1BF86264-EC1B-4B19-8F55-7D3ABAE85A36}" type="slidenum">
              <a:rPr lang="en-US" smtClean="0"/>
              <a:pPr/>
              <a:t>238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Und </a:t>
            </a:r>
            <a:r>
              <a:rPr lang="en-US" dirty="0" err="1" smtClean="0"/>
              <a:t>damit</a:t>
            </a:r>
            <a:r>
              <a:rPr lang="en-US" dirty="0" smtClean="0"/>
              <a:t> w</a:t>
            </a:r>
            <a:r>
              <a:rPr lang="de-DE" dirty="0" err="1" smtClean="0"/>
              <a:t>ären</a:t>
            </a:r>
            <a:r>
              <a:rPr lang="de-DE" baseline="0" dirty="0" smtClean="0"/>
              <a:t> wir schon beim nächsten </a:t>
            </a:r>
            <a:r>
              <a:rPr lang="de-DE" baseline="0" dirty="0" err="1" smtClean="0"/>
              <a:t>Weaselword</a:t>
            </a:r>
            <a:endParaRPr lang="de-DE" dirty="0"/>
          </a:p>
        </p:txBody>
      </p:sp>
      <p:sp>
        <p:nvSpPr>
          <p:cNvPr id="4" name="Foliennummernplatzhalter 3"/>
          <p:cNvSpPr>
            <a:spLocks noGrp="1"/>
          </p:cNvSpPr>
          <p:nvPr>
            <p:ph type="sldNum" sz="quarter" idx="10"/>
          </p:nvPr>
        </p:nvSpPr>
        <p:spPr/>
        <p:txBody>
          <a:bodyPr/>
          <a:lstStyle/>
          <a:p>
            <a:fld id="{1BF86264-EC1B-4B19-8F55-7D3ABAE85A36}" type="slidenum">
              <a:rPr lang="en-US" smtClean="0"/>
              <a:pPr/>
              <a:t>250</a:t>
            </a:fld>
            <a:endParaRPr lang="en-US"/>
          </a:p>
        </p:txBody>
      </p:sp>
    </p:spTree>
    <p:extLst>
      <p:ext uri="{BB962C8B-B14F-4D97-AF65-F5344CB8AC3E}">
        <p14:creationId xmlns:p14="http://schemas.microsoft.com/office/powerpoint/2010/main" val="1932979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26.11.2012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val="3524703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2130425"/>
            <a:ext cx="7772400" cy="1470025"/>
          </a:xfrm>
        </p:spPr>
        <p:txBody>
          <a:bodyPr/>
          <a:lstStyle>
            <a:lvl1pPr>
              <a:defRPr/>
            </a:lvl1pPr>
          </a:lstStyle>
          <a:p>
            <a:r>
              <a:rPr lang="de-DE" dirty="0" smtClean="0"/>
              <a:t>Bearbeiten</a:t>
            </a:r>
            <a:endParaRPr lang="de-DE" dirty="0"/>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0" y="6597352"/>
            <a:ext cx="1691680" cy="260648"/>
          </a:xfrm>
          <a:prstGeom prst="rect">
            <a:avLst/>
          </a:prstGeom>
        </p:spPr>
        <p:txBody>
          <a:bodyPr/>
          <a:lstStyle/>
          <a:p>
            <a:fld id="{8E508044-0D94-401F-9C78-3F61CF8331A4}" type="datetime1">
              <a:rPr lang="de-DE" smtClean="0"/>
              <a:pPr/>
              <a:t>26.11.2012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val="15678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www.classnamer.com/"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tatic.springsource.org/spring/docs/2.5.x/api/org/springframework/aop/framework/AbstractSingletonProxyFactoryBean.html"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https://github.com/jenkinsci/jenkins/blob/master/core/src/main/java/jenkins/model/Jenkins.java"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295.xml.rels><?xml version="1.0" encoding="UTF-8" standalone="yes"?>
<Relationships xmlns="http://schemas.openxmlformats.org/package/2006/relationships"><Relationship Id="rId3" Type="http://schemas.openxmlformats.org/officeDocument/2006/relationships/hyperlink" Target="http://thenounproject.com/noun/first-aid/" TargetMode="External"/><Relationship Id="rId2" Type="http://schemas.openxmlformats.org/officeDocument/2006/relationships/hyperlink" Target="http://www.labnol.org/software/tutorials/advice-select-best-fonts-for-powerpoint-presentation-slides/3355/" TargetMode="External"/><Relationship Id="rId1" Type="http://schemas.openxmlformats.org/officeDocument/2006/relationships/slideLayout" Target="../slideLayouts/slideLayout2.xml"/><Relationship Id="rId4" Type="http://schemas.openxmlformats.org/officeDocument/2006/relationships/hyperlink" Target="http://andypalmer.com/2008/05/singleton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smtClean="0">
                <a:solidFill>
                  <a:schemeClr val="tx1">
                    <a:lumMod val="75000"/>
                    <a:lumOff val="25000"/>
                  </a:schemeClr>
                </a:solidFill>
                <a:ea typeface="Roboto" pitchFamily="2" charset="0"/>
              </a:rPr>
              <a:t>John woods.</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4941168"/>
            <a:ext cx="2088232" cy="1354217"/>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800" b="0" i="0" u="none" strike="noStrike" kern="1200" cap="none" spc="0" normalizeH="0" baseline="0" noProof="0" dirty="0" smtClean="0">
                <a:ln w="19050">
                  <a:noFill/>
                </a:ln>
                <a:solidFill>
                  <a:schemeClr val="bg1"/>
                </a:solidFill>
                <a:uLnTx/>
                <a:uFillTx/>
                <a:latin typeface="Bebas Neue" pitchFamily="34" charset="0"/>
              </a:rPr>
              <a:t>DATA</a:t>
            </a:r>
          </a:p>
        </p:txBody>
      </p:sp>
      <p:sp>
        <p:nvSpPr>
          <p:cNvPr id="44" name="Textfeld 43"/>
          <p:cNvSpPr txBox="1"/>
          <p:nvPr/>
        </p:nvSpPr>
        <p:spPr>
          <a:xfrm>
            <a:off x="1259632" y="4005064"/>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Interactions</a:t>
            </a:r>
          </a:p>
        </p:txBody>
      </p:sp>
      <p:sp>
        <p:nvSpPr>
          <p:cNvPr id="45" name="Textfeld 44"/>
          <p:cNvSpPr txBox="1"/>
          <p:nvPr/>
        </p:nvSpPr>
        <p:spPr>
          <a:xfrm>
            <a:off x="971600" y="858778"/>
            <a:ext cx="288032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Dependent-on</a:t>
            </a:r>
            <a:r>
              <a:rPr kumimoji="0" lang="en-US" sz="3600" b="0" i="0" u="none" strike="noStrike" kern="1200" cap="none" spc="0" normalizeH="0" noProof="0" dirty="0" smtClean="0">
                <a:ln w="19050">
                  <a:noFill/>
                </a:ln>
                <a:solidFill>
                  <a:srgbClr val="00B7FF"/>
                </a:solidFill>
                <a:uLnTx/>
                <a:uFillTx/>
                <a:latin typeface="Bebas Neue" pitchFamily="34" charset="0"/>
              </a:rPr>
              <a:t> Components</a:t>
            </a:r>
            <a:endParaRPr kumimoji="0" lang="en-US" sz="3600" b="0" i="0" u="none" strike="noStrike" kern="1200" cap="none" spc="0" normalizeH="0" baseline="0" noProof="0" dirty="0" smtClean="0">
              <a:ln w="19050">
                <a:noFill/>
              </a:ln>
              <a:solidFill>
                <a:srgbClr val="00B7FF"/>
              </a:solidFill>
              <a:uLnTx/>
              <a:uFillTx/>
              <a:latin typeface="Bebas Neue" pitchFamily="34" charset="0"/>
            </a:endParaRPr>
          </a:p>
        </p:txBody>
      </p:sp>
    </p:spTree>
    <p:extLst>
      <p:ext uri="{BB962C8B-B14F-4D97-AF65-F5344CB8AC3E}">
        <p14:creationId xmlns:p14="http://schemas.microsoft.com/office/powerpoint/2010/main" val="36721457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smtClean="0">
                <a:latin typeface="Bebas Neue" pitchFamily="34" charset="0"/>
              </a:rPr>
              <a:t>EBC</a:t>
            </a:r>
            <a:endParaRPr lang="en-US" sz="8000" dirty="0">
              <a:latin typeface="Bebas Neue" pitchFamily="34" charset="0"/>
            </a:endParaRPr>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5013176"/>
            <a:ext cx="2088232" cy="1231106"/>
          </a:xfrm>
          <a:prstGeom prst="rect">
            <a:avLst/>
          </a:prstGeom>
          <a:ln>
            <a:noFill/>
          </a:ln>
          <a:effectLst/>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chemeClr val="bg1"/>
                </a:solidFill>
                <a:uLnTx/>
                <a:uFillTx/>
                <a:latin typeface="Bebas Neue" pitchFamily="34" charset="0"/>
              </a:rPr>
              <a:t>Board</a:t>
            </a:r>
          </a:p>
        </p:txBody>
      </p:sp>
      <p:sp>
        <p:nvSpPr>
          <p:cNvPr id="15" name="Textfeld 14"/>
          <p:cNvSpPr txBox="1"/>
          <p:nvPr/>
        </p:nvSpPr>
        <p:spPr>
          <a:xfrm>
            <a:off x="0" y="1"/>
            <a:ext cx="9144000" cy="123110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rgbClr val="00B7FF"/>
                </a:solidFill>
                <a:uLnTx/>
                <a:uFillTx/>
                <a:latin typeface="Bebas Neue" pitchFamily="34" charset="0"/>
              </a:rPr>
              <a:t>Event</a:t>
            </a:r>
            <a:r>
              <a:rPr kumimoji="0" lang="en-US" sz="8000" b="0" i="0" u="none" strike="noStrike" kern="1200" cap="none" spc="0" normalizeH="0" noProof="0" dirty="0" smtClean="0">
                <a:ln w="19050">
                  <a:noFill/>
                </a:ln>
                <a:solidFill>
                  <a:srgbClr val="00B7FF"/>
                </a:solidFill>
                <a:uLnTx/>
                <a:uFillTx/>
                <a:latin typeface="Bebas Neue" pitchFamily="34" charset="0"/>
              </a:rPr>
              <a:t> Based Components</a:t>
            </a:r>
            <a:endParaRPr kumimoji="0" lang="en-US" sz="8000" b="0" i="0" u="none" strike="noStrike" kern="1200" cap="none" spc="0" normalizeH="0" baseline="0" noProof="0" dirty="0" smtClean="0">
              <a:ln w="19050">
                <a:noFill/>
              </a:ln>
              <a:solidFill>
                <a:srgbClr val="00B7FF"/>
              </a:solidFill>
              <a:uLnTx/>
              <a:uFillTx/>
              <a:latin typeface="Bebas Neue" pitchFamily="34" charset="0"/>
            </a:endParaRPr>
          </a:p>
        </p:txBody>
      </p:sp>
      <p:sp>
        <p:nvSpPr>
          <p:cNvPr id="16" name="Textfeld 15"/>
          <p:cNvSpPr txBox="1"/>
          <p:nvPr/>
        </p:nvSpPr>
        <p:spPr>
          <a:xfrm>
            <a:off x="1259632" y="3861048"/>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Pins</a:t>
            </a:r>
          </a:p>
        </p:txBody>
      </p:sp>
    </p:spTree>
    <p:extLst>
      <p:ext uri="{BB962C8B-B14F-4D97-AF65-F5344CB8AC3E}">
        <p14:creationId xmlns:p14="http://schemas.microsoft.com/office/powerpoint/2010/main" val="367214579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War stories</a:t>
            </a:r>
            <a:endParaRPr lang="en-US" dirty="0"/>
          </a:p>
        </p:txBody>
      </p:sp>
      <p:sp>
        <p:nvSpPr>
          <p:cNvPr id="4" name="Textplatzhalter 3"/>
          <p:cNvSpPr>
            <a:spLocks noGrp="1"/>
          </p:cNvSpPr>
          <p:nvPr>
            <p:ph type="body" sz="quarter" idx="11"/>
          </p:nvPr>
        </p:nvSpPr>
        <p:spPr/>
        <p:txBody>
          <a:bodyPr/>
          <a:lstStyle/>
          <a:p>
            <a:r>
              <a:rPr lang="en-US" dirty="0" smtClean="0"/>
              <a:t>Also </a:t>
            </a:r>
            <a:r>
              <a:rPr lang="en-US" dirty="0" err="1" smtClean="0"/>
              <a:t>ich</a:t>
            </a:r>
            <a:r>
              <a:rPr lang="en-US" dirty="0" smtClean="0"/>
              <a:t> </a:t>
            </a:r>
            <a:r>
              <a:rPr lang="en-US" dirty="0" err="1" smtClean="0"/>
              <a:t>hab</a:t>
            </a:r>
            <a:r>
              <a:rPr lang="en-US" dirty="0" smtClean="0"/>
              <a:t> </a:t>
            </a:r>
            <a:r>
              <a:rPr lang="en-US" dirty="0" err="1" smtClean="0"/>
              <a:t>da</a:t>
            </a:r>
            <a:r>
              <a:rPr lang="en-US" dirty="0" smtClean="0"/>
              <a:t>…</a:t>
            </a:r>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a:t>
            </a:r>
            <a:r>
              <a:rPr lang="en-US" sz="4400" dirty="0" smtClean="0">
                <a:latin typeface="Roboto" pitchFamily="2" charset="0"/>
                <a:ea typeface="Roboto" pitchFamily="2" charset="0"/>
              </a:rPr>
              <a:t>Software</a:t>
            </a:r>
            <a:r>
              <a:rPr lang="en-US" sz="4400" dirty="0" smtClean="0">
                <a:solidFill>
                  <a:schemeClr val="tx1">
                    <a:lumMod val="50000"/>
                    <a:lumOff val="50000"/>
                  </a:schemeClr>
                </a:solidFill>
                <a:latin typeface="Roboto" pitchFamily="2" charset="0"/>
                <a:ea typeface="Roboto" pitchFamily="2" charset="0"/>
              </a:rPr>
              <a:t>,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rgbClr val="FF00FF"/>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zwei</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latin typeface="Roboto" pitchFamily="2" charset="0"/>
                <a:ea typeface="Roboto" pitchFamily="2" charset="0"/>
              </a:rPr>
              <a:t>zu</a:t>
            </a:r>
            <a:r>
              <a:rPr lang="en-US" sz="4400" dirty="0" smtClean="0">
                <a:latin typeface="Roboto" pitchFamily="2" charset="0"/>
                <a:ea typeface="Roboto" pitchFamily="2" charset="0"/>
              </a:rPr>
              <a:t> </a:t>
            </a:r>
            <a:r>
              <a:rPr lang="en-US" sz="4400" dirty="0" err="1" smtClean="0">
                <a:latin typeface="Roboto" pitchFamily="2" charset="0"/>
                <a:ea typeface="Roboto" pitchFamily="2" charset="0"/>
              </a:rPr>
              <a:t>gro</a:t>
            </a:r>
            <a:r>
              <a:rPr lang="de-DE" sz="4400" dirty="0" err="1" smtClean="0">
                <a:latin typeface="Roboto" pitchFamily="2" charset="0"/>
                <a:ea typeface="Roboto" pitchFamily="2" charset="0"/>
              </a:rPr>
              <a:t>ße</a:t>
            </a:r>
            <a:r>
              <a:rPr lang="de-DE" sz="4400" dirty="0" smtClean="0">
                <a:latin typeface="Roboto" pitchFamily="2" charset="0"/>
                <a:ea typeface="Roboto" pitchFamily="2" charset="0"/>
              </a:rPr>
              <a:t> Klassen</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a:t>
            </a:r>
            <a:r>
              <a:rPr lang="de-DE" sz="4400" dirty="0" smtClean="0">
                <a:solidFill>
                  <a:srgbClr val="FF00FF"/>
                </a:solidFill>
                <a:latin typeface="Roboto" pitchFamily="2" charset="0"/>
                <a:ea typeface="Roboto" pitchFamily="2" charset="0"/>
              </a:rPr>
              <a:t>Bytearray</a:t>
            </a:r>
            <a:r>
              <a:rPr lang="de-DE" sz="4400" dirty="0" smtClean="0">
                <a:solidFill>
                  <a:schemeClr val="tx1">
                    <a:lumMod val="50000"/>
                    <a:lumOff val="50000"/>
                  </a:schemeClr>
                </a:solidFill>
                <a:latin typeface="Roboto" pitchFamily="2" charset="0"/>
                <a:ea typeface="Roboto" pitchFamily="2" charset="0"/>
              </a:rPr>
              <a:t> rum.</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Bytearray rum. Und das </a:t>
            </a:r>
            <a:r>
              <a:rPr lang="de-DE" sz="4400" dirty="0" smtClean="0">
                <a:solidFill>
                  <a:srgbClr val="FF00FF"/>
                </a:solidFill>
                <a:latin typeface="Roboto" pitchFamily="2" charset="0"/>
                <a:ea typeface="Roboto" pitchFamily="2" charset="0"/>
              </a:rPr>
              <a:t>wird</a:t>
            </a:r>
            <a:r>
              <a:rPr lang="de-DE" sz="4400" dirty="0" smtClean="0">
                <a:solidFill>
                  <a:schemeClr val="tx1">
                    <a:lumMod val="50000"/>
                    <a:lumOff val="50000"/>
                  </a:schemeClr>
                </a:solidFill>
                <a:latin typeface="Roboto" pitchFamily="2" charset="0"/>
                <a:ea typeface="Roboto" pitchFamily="2" charset="0"/>
              </a:rPr>
              <a:t> dann </a:t>
            </a:r>
            <a:r>
              <a:rPr lang="de-DE" sz="4400" dirty="0" smtClean="0">
                <a:solidFill>
                  <a:srgbClr val="FF00FF"/>
                </a:solidFill>
                <a:latin typeface="Roboto" pitchFamily="2" charset="0"/>
                <a:ea typeface="Roboto" pitchFamily="2" charset="0"/>
              </a:rPr>
              <a:t>von allen bearbeitet</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Bytearray rum. Und das wird dann von allen bearbeitet. </a:t>
            </a:r>
            <a:r>
              <a:rPr lang="de-DE" sz="4400" dirty="0" smtClean="0">
                <a:solidFill>
                  <a:srgbClr val="FF7400"/>
                </a:solidFill>
                <a:latin typeface="Roboto" pitchFamily="2" charset="0"/>
                <a:ea typeface="Roboto" pitchFamily="2" charset="0"/>
              </a:rPr>
              <a:t>Das ist schon ziemlich kompliziert</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hannes Hofmeister\Desktop\27637665.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Bilder </a:t>
            </a:r>
            <a:br>
              <a:rPr lang="de-DE" dirty="0" smtClean="0"/>
            </a:br>
            <a:r>
              <a:rPr lang="de-DE" dirty="0" smtClean="0"/>
              <a:t>sind </a:t>
            </a:r>
            <a:r>
              <a:rPr lang="de-DE" dirty="0" smtClean="0">
                <a:solidFill>
                  <a:srgbClr val="FF00FF"/>
                </a:solidFill>
              </a:rPr>
              <a:t>keine</a:t>
            </a:r>
            <a:r>
              <a:rPr lang="de-DE" dirty="0" smtClean="0"/>
              <a:t> ByteArrays</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p14="http://schemas.microsoft.com/office/powerpoint/2010/main" val="3406340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p14="http://schemas.microsoft.com/office/powerpoint/2010/main" val="184270454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p14="http://schemas.microsoft.com/office/powerpoint/2010/main" val="178388530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Segregation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smtClean="0">
                <a:solidFill>
                  <a:schemeClr val="tx1">
                    <a:lumMod val="75000"/>
                    <a:lumOff val="25000"/>
                  </a:schemeClr>
                </a:solidFill>
                <a:ea typeface="Roboto" pitchFamily="2" charset="0"/>
              </a:rPr>
              <a:t>John Woods.</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37713720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1914" r="86719"/>
                    </a14:imgEffect>
                  </a14:imgLayer>
                </a14:imgProps>
              </a:ext>
              <a:ext uri="{28A0092B-C50C-407E-A947-70E740481C1C}">
                <a14:useLocalDpi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94378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836712"/>
            <a:ext cx="3656484" cy="3672408"/>
          </a:xfrm>
          <a:prstGeom prst="rect">
            <a:avLst/>
          </a:prstGeom>
        </p:spPr>
      </p:pic>
      <p:sp>
        <p:nvSpPr>
          <p:cNvPr id="10" name="Textfeld 9"/>
          <p:cNvSpPr txBox="1"/>
          <p:nvPr/>
        </p:nvSpPr>
        <p:spPr>
          <a:xfrm>
            <a:off x="3995936" y="4581128"/>
            <a:ext cx="1154163" cy="1769715"/>
          </a:xfrm>
          <a:prstGeom prst="rect">
            <a:avLst/>
          </a:prstGeom>
        </p:spPr>
        <p:txBody>
          <a:bodyPr wrap="non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15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15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extLst>
      <p:ext uri="{BB962C8B-B14F-4D97-AF65-F5344CB8AC3E}">
        <p14:creationId xmlns:p14="http://schemas.microsoft.com/office/powerpoint/2010/main" val="417049865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FF00FF"/>
                </a:solidFill>
              </a:rPr>
              <a:t>Manager</a:t>
            </a:r>
            <a:r>
              <a:rPr lang="en-US" dirty="0" err="1" smtClean="0"/>
              <a:t>broker</a:t>
            </a:r>
            <a:r>
              <a:rPr lang="en-US" dirty="0" err="1" smtClean="0">
                <a:solidFill>
                  <a:srgbClr val="FF00FF"/>
                </a:solidFill>
              </a:rPr>
              <a:t>dispatcher</a:t>
            </a:r>
            <a:r>
              <a:rPr lang="en-US" dirty="0" smtClean="0">
                <a:solidFill>
                  <a:srgbClr val="FF00FF"/>
                </a:solidFill>
              </a:rPr>
              <a:t/>
            </a:r>
            <a:br>
              <a:rPr lang="en-US" dirty="0" smtClean="0">
                <a:solidFill>
                  <a:srgbClr val="FF00FF"/>
                </a:solidFill>
              </a:rPr>
            </a:br>
            <a:r>
              <a:rPr lang="en-US" dirty="0" err="1" smtClean="0"/>
              <a:t>interface</a:t>
            </a:r>
            <a:r>
              <a:rPr lang="en-US" dirty="0" err="1" smtClean="0">
                <a:solidFill>
                  <a:srgbClr val="FF00FF"/>
                </a:solidFill>
              </a:rPr>
              <a:t>impl</a:t>
            </a:r>
            <a:endParaRPr lang="en-US" dirty="0">
              <a:solidFill>
                <a:srgbClr val="FF00FF"/>
              </a:solidFill>
            </a:endParaRPr>
          </a:p>
        </p:txBody>
      </p:sp>
    </p:spTree>
    <p:extLst>
      <p:ext uri="{BB962C8B-B14F-4D97-AF65-F5344CB8AC3E}">
        <p14:creationId xmlns:p14="http://schemas.microsoft.com/office/powerpoint/2010/main" val="371125224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4000" dirty="0" smtClean="0">
                <a:latin typeface="Roboto" pitchFamily="2" charset="0"/>
                <a:ea typeface="Roboto" pitchFamily="2" charset="0"/>
                <a:hlinkClick r:id="rId2"/>
              </a:rPr>
              <a:t>http://www.classnamer.com/</a:t>
            </a:r>
            <a:endParaRPr lang="en-US" sz="4000" dirty="0">
              <a:latin typeface="Roboto" pitchFamily="2" charset="0"/>
              <a:ea typeface="Roboto" pitchFamily="2" charset="0"/>
            </a:endParaRPr>
          </a:p>
        </p:txBody>
      </p:sp>
    </p:spTree>
    <p:extLst>
      <p:ext uri="{BB962C8B-B14F-4D97-AF65-F5344CB8AC3E}">
        <p14:creationId xmlns:p14="http://schemas.microsoft.com/office/powerpoint/2010/main" val="172426852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000" dirty="0" err="1" smtClean="0">
                <a:solidFill>
                  <a:schemeClr val="tx1">
                    <a:lumMod val="75000"/>
                    <a:lumOff val="25000"/>
                  </a:schemeClr>
                </a:solidFill>
                <a:latin typeface="Roboto" pitchFamily="2" charset="0"/>
                <a:ea typeface="Roboto" pitchFamily="2" charset="0"/>
              </a:rPr>
              <a:t>CheckedGraphContext</a:t>
            </a: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err="1" smtClean="0">
                <a:solidFill>
                  <a:schemeClr val="tx1">
                    <a:lumMod val="75000"/>
                    <a:lumOff val="25000"/>
                  </a:schemeClr>
                </a:solidFill>
                <a:latin typeface="Roboto" pitchFamily="2" charset="0"/>
                <a:ea typeface="Roboto" pitchFamily="2" charset="0"/>
              </a:rPr>
              <a:t>StatelesErrorCorrectingMessageGeneratorsRecordGenerator</a:t>
            </a:r>
            <a:endParaRPr lang="en-US" sz="20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337122486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Johannes Hofmeister\Desktop\AbstractSingletonProxyFacto.png">
            <a:hlinkClick r:id="rId2"/>
          </p:cNvPr>
          <p:cNvPicPr>
            <a:picLocks noChangeAspect="1" noChangeArrowheads="1"/>
          </p:cNvPicPr>
          <p:nvPr/>
        </p:nvPicPr>
        <p:blipFill>
          <a:blip r:embed="rId3" cstate="print"/>
          <a:srcRect/>
          <a:stretch>
            <a:fillRect/>
          </a:stretch>
        </p:blipFill>
        <p:spPr bwMode="auto">
          <a:xfrm>
            <a:off x="1187624" y="980728"/>
            <a:ext cx="6951610" cy="4837162"/>
          </a:xfrm>
          <a:prstGeom prst="rect">
            <a:avLst/>
          </a:prstGeom>
          <a:noFill/>
        </p:spPr>
      </p:pic>
    </p:spTree>
    <p:extLst>
      <p:ext uri="{BB962C8B-B14F-4D97-AF65-F5344CB8AC3E}">
        <p14:creationId xmlns:p14="http://schemas.microsoft.com/office/powerpoint/2010/main" val="225584968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pPr algn="l"/>
            <a:r>
              <a:rPr lang="de-AT" sz="2800" b="1" dirty="0" smtClean="0">
                <a:solidFill>
                  <a:schemeClr val="tx1"/>
                </a:solidFill>
                <a:latin typeface="Arial" pitchFamily="34" charset="0"/>
                <a:cs typeface="Arial" pitchFamily="34" charset="0"/>
              </a:rPr>
              <a:t>Class </a:t>
            </a:r>
            <a:r>
              <a:rPr lang="de-AT" sz="2800" b="1" dirty="0" err="1" smtClean="0">
                <a:solidFill>
                  <a:schemeClr val="tx1"/>
                </a:solidFill>
                <a:latin typeface="Arial" pitchFamily="34" charset="0"/>
                <a:cs typeface="Arial" pitchFamily="34" charset="0"/>
              </a:rPr>
              <a:t>AbstractSingletonProxyFactoryBean</a:t>
            </a:r>
            <a:r>
              <a:rPr lang="de-AT" sz="2800" b="1" dirty="0" smtClean="0">
                <a:solidFill>
                  <a:schemeClr val="tx1"/>
                </a:solidFill>
                <a:latin typeface="Arial" pitchFamily="34" charset="0"/>
                <a:cs typeface="Arial" pitchFamily="34" charset="0"/>
              </a:rPr>
              <a:t/>
            </a:r>
            <a:br>
              <a:rPr lang="de-AT" sz="2800" b="1" dirty="0" smtClean="0">
                <a:solidFill>
                  <a:schemeClr val="tx1"/>
                </a:solidFill>
                <a:latin typeface="Arial" pitchFamily="34" charset="0"/>
                <a:cs typeface="Arial" pitchFamily="34" charset="0"/>
              </a:rPr>
            </a:br>
            <a:r>
              <a:rPr lang="de-AT" sz="2800" b="1" dirty="0" smtClean="0">
                <a:solidFill>
                  <a:schemeClr val="tx1"/>
                </a:solidFill>
                <a:latin typeface="Arial" pitchFamily="34" charset="0"/>
                <a:cs typeface="Arial" pitchFamily="34" charset="0"/>
              </a:rPr>
              <a:t/>
            </a:r>
            <a:br>
              <a:rPr lang="de-AT" sz="2800" b="1" dirty="0" smtClean="0">
                <a:solidFill>
                  <a:schemeClr val="tx1"/>
                </a:solidFill>
                <a:latin typeface="Arial" pitchFamily="34" charset="0"/>
                <a:cs typeface="Arial" pitchFamily="34" charset="0"/>
              </a:rPr>
            </a:br>
            <a:r>
              <a:rPr lang="en-US" sz="2800" dirty="0" smtClean="0">
                <a:solidFill>
                  <a:schemeClr val="tx1"/>
                </a:solidFill>
                <a:latin typeface="Arial" pitchFamily="34" charset="0"/>
                <a:cs typeface="Arial" pitchFamily="34" charset="0"/>
              </a:rPr>
              <a:t>Convenient proxy factory bean </a:t>
            </a:r>
            <a:r>
              <a:rPr lang="en-US" sz="2800" dirty="0" err="1" smtClean="0">
                <a:solidFill>
                  <a:schemeClr val="tx1"/>
                </a:solidFill>
                <a:latin typeface="Arial" pitchFamily="34" charset="0"/>
                <a:cs typeface="Arial" pitchFamily="34" charset="0"/>
              </a:rPr>
              <a:t>superclass</a:t>
            </a:r>
            <a:r>
              <a:rPr lang="en-US" sz="2800" dirty="0" smtClean="0">
                <a:solidFill>
                  <a:schemeClr val="tx1"/>
                </a:solidFill>
                <a:latin typeface="Arial" pitchFamily="34" charset="0"/>
                <a:cs typeface="Arial" pitchFamily="34" charset="0"/>
              </a:rPr>
              <a:t> for proxy factory beans that create only singletons.</a:t>
            </a:r>
            <a:r>
              <a:rPr lang="de-AT" sz="2800" b="1" dirty="0" smtClean="0">
                <a:solidFill>
                  <a:schemeClr val="tx1"/>
                </a:solidFill>
                <a:latin typeface="Arial" pitchFamily="34" charset="0"/>
                <a:cs typeface="Arial" pitchFamily="34" charset="0"/>
              </a:rPr>
              <a:t/>
            </a:r>
            <a:br>
              <a:rPr lang="de-AT" sz="2800" b="1" dirty="0" smtClean="0">
                <a:solidFill>
                  <a:schemeClr val="tx1"/>
                </a:solidFill>
                <a:latin typeface="Arial" pitchFamily="34" charset="0"/>
                <a:cs typeface="Arial" pitchFamily="34" charset="0"/>
              </a:rPr>
            </a:br>
            <a:endParaRPr lang="en-US" sz="28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49382846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Clean code </a:t>
            </a:r>
            <a:r>
              <a:rPr lang="de-DE" dirty="0" smtClean="0">
                <a:solidFill>
                  <a:srgbClr val="FF00FF"/>
                </a:solidFill>
              </a:rPr>
              <a:t>*</a:t>
            </a:r>
            <a:endParaRPr lang="en-US" dirty="0">
              <a:solidFill>
                <a:srgbClr val="FF00FF"/>
              </a:solidFill>
            </a:endParaRPr>
          </a:p>
        </p:txBody>
      </p:sp>
      <p:sp>
        <p:nvSpPr>
          <p:cNvPr id="4" name="Textplatzhalter 3"/>
          <p:cNvSpPr>
            <a:spLocks noGrp="1"/>
          </p:cNvSpPr>
          <p:nvPr>
            <p:ph type="body" sz="quarter" idx="11"/>
          </p:nvPr>
        </p:nvSpPr>
        <p:spPr>
          <a:xfrm>
            <a:off x="5796136" y="5922839"/>
            <a:ext cx="3347864" cy="935161"/>
          </a:xfrm>
        </p:spPr>
        <p:txBody>
          <a:bodyPr/>
          <a:lstStyle/>
          <a:p>
            <a:r>
              <a:rPr lang="de-DE" dirty="0" smtClean="0">
                <a:solidFill>
                  <a:srgbClr val="FF00FF"/>
                </a:solidFill>
              </a:rPr>
              <a:t>*</a:t>
            </a:r>
            <a:r>
              <a:rPr lang="de-DE" dirty="0" smtClean="0"/>
              <a:t>The </a:t>
            </a:r>
            <a:r>
              <a:rPr lang="de-DE" dirty="0" err="1" smtClean="0"/>
              <a:t>book</a:t>
            </a:r>
            <a:r>
              <a:rPr lang="de-DE" dirty="0" smtClean="0"/>
              <a:t>!</a:t>
            </a:r>
            <a:endParaRPr lang="en-US" dirty="0"/>
          </a:p>
        </p:txBody>
      </p:sp>
    </p:spTree>
    <p:extLst>
      <p:ext uri="{BB962C8B-B14F-4D97-AF65-F5344CB8AC3E}">
        <p14:creationId xmlns:p14="http://schemas.microsoft.com/office/powerpoint/2010/main" val="8991647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intention</a:t>
            </a:r>
            <a:r>
              <a:rPr lang="de-DE" sz="8800" dirty="0" err="1" smtClean="0">
                <a:solidFill>
                  <a:srgbClr val="FF00FF"/>
                </a:solidFill>
              </a:rPr>
              <a:t>revealing</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Use</a:t>
            </a:r>
            <a:endParaRPr lang="en-US" dirty="0"/>
          </a:p>
        </p:txBody>
      </p:sp>
      <p:sp>
        <p:nvSpPr>
          <p:cNvPr id="5" name="Textplatzhalter 4"/>
          <p:cNvSpPr>
            <a:spLocks noGrp="1"/>
          </p:cNvSpPr>
          <p:nvPr>
            <p:ph type="body" sz="quarter" idx="11"/>
          </p:nvPr>
        </p:nvSpPr>
        <p:spPr/>
        <p:txBody>
          <a:bodyPr/>
          <a:lstStyle/>
          <a:p>
            <a:r>
              <a:rPr lang="de-DE" dirty="0" err="1" smtClean="0"/>
              <a:t>Names</a:t>
            </a:r>
            <a:endParaRPr lang="en-US" dirty="0"/>
          </a:p>
        </p:txBody>
      </p:sp>
      <p:sp>
        <p:nvSpPr>
          <p:cNvPr id="6" name="Titel 1"/>
          <p:cNvSpPr txBox="1">
            <a:spLocks/>
          </p:cNvSpPr>
          <p:nvPr/>
        </p:nvSpPr>
        <p:spPr>
          <a:xfrm>
            <a:off x="6732240" y="5877272"/>
            <a:ext cx="2160240" cy="980728"/>
          </a:xfrm>
          <a:prstGeom prst="rect">
            <a:avLst/>
          </a:prstGeom>
        </p:spPr>
        <p:txBody>
          <a:bodyPr vert="horz" lIns="0" tIns="0" rIns="0" bIns="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de-DE" sz="2000" b="0" i="0" u="none" strike="noStrike" kern="1200" cap="none" spc="0" normalizeH="0" baseline="0" noProof="0" dirty="0" smtClean="0">
                <a:ln>
                  <a:noFill/>
                </a:ln>
                <a:solidFill>
                  <a:srgbClr val="00B7FF"/>
                </a:solidFill>
                <a:effectLst/>
                <a:uLnTx/>
                <a:uFillTx/>
                <a:latin typeface="Bebas Neue" pitchFamily="34" charset="0"/>
                <a:ea typeface="+mj-ea"/>
                <a:cs typeface="+mj-cs"/>
              </a:rPr>
              <a:t>ABSICHTS</a:t>
            </a:r>
            <a:r>
              <a:rPr kumimoji="0" lang="de-DE" sz="2000" b="0" i="0" u="none" strike="noStrike" kern="1200" cap="none" spc="0" normalizeH="0" baseline="0" noProof="0" dirty="0" smtClean="0">
                <a:ln>
                  <a:noFill/>
                </a:ln>
                <a:solidFill>
                  <a:srgbClr val="FF00FF"/>
                </a:solidFill>
                <a:effectLst/>
                <a:uLnTx/>
                <a:uFillTx/>
                <a:latin typeface="Bebas Neue" pitchFamily="34" charset="0"/>
                <a:ea typeface="+mj-ea"/>
                <a:cs typeface="+mj-cs"/>
              </a:rPr>
              <a:t>VERMITTELNDE</a:t>
            </a:r>
            <a:endParaRPr kumimoji="0" lang="en-US" sz="20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2653676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DEsinformation</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Vermeide</a:t>
            </a:r>
            <a:endParaRPr lang="en-US" dirty="0"/>
          </a:p>
        </p:txBody>
      </p:sp>
    </p:spTree>
    <p:extLst>
      <p:ext uri="{BB962C8B-B14F-4D97-AF65-F5344CB8AC3E}">
        <p14:creationId xmlns:p14="http://schemas.microsoft.com/office/powerpoint/2010/main" val="10719704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smtClean="0">
                <a:solidFill>
                  <a:srgbClr val="00B7FF"/>
                </a:solidFill>
              </a:rPr>
              <a:t>aussagekräftige</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Erzeuge</a:t>
            </a:r>
            <a:endParaRPr lang="en-US" dirty="0"/>
          </a:p>
        </p:txBody>
      </p:sp>
      <p:sp>
        <p:nvSpPr>
          <p:cNvPr id="5" name="Textplatzhalter 4"/>
          <p:cNvSpPr>
            <a:spLocks noGrp="1"/>
          </p:cNvSpPr>
          <p:nvPr>
            <p:ph type="body" sz="quarter" idx="11"/>
          </p:nvPr>
        </p:nvSpPr>
        <p:spPr/>
        <p:txBody>
          <a:bodyPr/>
          <a:lstStyle/>
          <a:p>
            <a:r>
              <a:rPr lang="de-DE" dirty="0" smtClean="0"/>
              <a:t>Unterschiede</a:t>
            </a:r>
            <a:endParaRPr lang="en-US" dirty="0"/>
          </a:p>
        </p:txBody>
      </p:sp>
    </p:spTree>
    <p:extLst>
      <p:ext uri="{BB962C8B-B14F-4D97-AF65-F5344CB8AC3E}">
        <p14:creationId xmlns:p14="http://schemas.microsoft.com/office/powerpoint/2010/main" val="186238580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Suchbare</a:t>
            </a:r>
            <a:endParaRPr lang="en-US" sz="8800" dirty="0">
              <a:solidFill>
                <a:srgbClr val="00B7FF"/>
              </a:solidFill>
            </a:endParaRPr>
          </a:p>
        </p:txBody>
      </p:sp>
      <p:sp>
        <p:nvSpPr>
          <p:cNvPr id="4" name="Textplatzhalter 3"/>
          <p:cNvSpPr>
            <a:spLocks noGrp="1"/>
          </p:cNvSpPr>
          <p:nvPr>
            <p:ph type="body" sz="quarter" idx="10"/>
          </p:nvPr>
        </p:nvSpPr>
        <p:spPr/>
        <p:txBody>
          <a:bodyPr/>
          <a:lstStyle/>
          <a:p>
            <a:r>
              <a:rPr lang="de-DE" dirty="0" smtClean="0"/>
              <a:t>Verwende</a:t>
            </a:r>
            <a:endParaRPr lang="en-US" dirty="0"/>
          </a:p>
        </p:txBody>
      </p:sp>
      <p:sp>
        <p:nvSpPr>
          <p:cNvPr id="5" name="Textplatzhalter 4"/>
          <p:cNvSpPr>
            <a:spLocks noGrp="1"/>
          </p:cNvSpPr>
          <p:nvPr>
            <p:ph type="body" sz="quarter" idx="11"/>
          </p:nvPr>
        </p:nvSpPr>
        <p:spPr/>
        <p:txBody>
          <a:bodyPr/>
          <a:lstStyle/>
          <a:p>
            <a:r>
              <a:rPr lang="de-DE" dirty="0" smtClean="0"/>
              <a:t>Namen</a:t>
            </a:r>
            <a:endParaRPr lang="en-US" dirty="0"/>
          </a:p>
        </p:txBody>
      </p:sp>
    </p:spTree>
    <p:extLst>
      <p:ext uri="{BB962C8B-B14F-4D97-AF65-F5344CB8AC3E}">
        <p14:creationId xmlns:p14="http://schemas.microsoft.com/office/powerpoint/2010/main" val="369186351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smtClean="0">
                <a:solidFill>
                  <a:srgbClr val="FF00FF"/>
                </a:solidFill>
              </a:rPr>
              <a:t>aussprechbare</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Verwende</a:t>
            </a:r>
            <a:endParaRPr lang="en-US" dirty="0"/>
          </a:p>
        </p:txBody>
      </p:sp>
      <p:sp>
        <p:nvSpPr>
          <p:cNvPr id="5" name="Textplatzhalter 4"/>
          <p:cNvSpPr>
            <a:spLocks noGrp="1"/>
          </p:cNvSpPr>
          <p:nvPr>
            <p:ph type="body" sz="quarter" idx="11"/>
          </p:nvPr>
        </p:nvSpPr>
        <p:spPr/>
        <p:txBody>
          <a:bodyPr/>
          <a:lstStyle/>
          <a:p>
            <a:r>
              <a:rPr lang="de-DE" dirty="0" smtClean="0"/>
              <a:t>Namen</a:t>
            </a:r>
            <a:endParaRPr lang="en-US" dirty="0"/>
          </a:p>
        </p:txBody>
      </p:sp>
    </p:spTree>
    <p:extLst>
      <p:ext uri="{BB962C8B-B14F-4D97-AF65-F5344CB8AC3E}">
        <p14:creationId xmlns:p14="http://schemas.microsoft.com/office/powerpoint/2010/main" val="109878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latin typeface="Roboto" pitchFamily="2" charset="0"/>
                <a:ea typeface="Roboto" pitchFamily="2" charset="0"/>
              </a:rPr>
              <a:t>genymdhms</a:t>
            </a:r>
            <a:endParaRPr lang="en-US" dirty="0">
              <a:latin typeface="Roboto" pitchFamily="2" charset="0"/>
              <a:ea typeface="Roboto" pitchFamily="2" charset="0"/>
            </a:endParaRPr>
          </a:p>
        </p:txBody>
      </p:sp>
    </p:spTree>
    <p:extLst>
      <p:ext uri="{BB962C8B-B14F-4D97-AF65-F5344CB8AC3E}">
        <p14:creationId xmlns:p14="http://schemas.microsoft.com/office/powerpoint/2010/main" val="7408949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private Date </a:t>
            </a:r>
            <a:r>
              <a:rPr lang="de-DE" dirty="0" err="1" smtClean="0">
                <a:latin typeface="Roboto" pitchFamily="2" charset="0"/>
                <a:ea typeface="Roboto" pitchFamily="2" charset="0"/>
              </a:rPr>
              <a:t>gen</a:t>
            </a:r>
            <a:r>
              <a:rPr lang="de-DE" dirty="0" err="1" smtClean="0">
                <a:solidFill>
                  <a:srgbClr val="FF00FF"/>
                </a:solidFill>
                <a:latin typeface="Roboto" pitchFamily="2" charset="0"/>
                <a:ea typeface="Roboto" pitchFamily="2" charset="0"/>
              </a:rPr>
              <a:t>ymd</a:t>
            </a:r>
            <a:r>
              <a:rPr lang="de-DE" dirty="0" err="1" smtClean="0">
                <a:solidFill>
                  <a:srgbClr val="00DB00"/>
                </a:solidFill>
                <a:latin typeface="Roboto" pitchFamily="2" charset="0"/>
                <a:ea typeface="Roboto" pitchFamily="2" charset="0"/>
              </a:rPr>
              <a:t>hms</a:t>
            </a:r>
            <a:endParaRPr lang="en-US" dirty="0">
              <a:solidFill>
                <a:srgbClr val="00DB00"/>
              </a:solidFill>
              <a:latin typeface="Roboto" pitchFamily="2" charset="0"/>
              <a:ea typeface="Roboto" pitchFamily="2" charset="0"/>
            </a:endParaRPr>
          </a:p>
        </p:txBody>
      </p:sp>
    </p:spTree>
    <p:extLst>
      <p:ext uri="{BB962C8B-B14F-4D97-AF65-F5344CB8AC3E}">
        <p14:creationId xmlns:p14="http://schemas.microsoft.com/office/powerpoint/2010/main" val="198045484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private Date</a:t>
            </a:r>
            <a:br>
              <a:rPr lang="de-DE" dirty="0" smtClean="0">
                <a:latin typeface="Roboto" pitchFamily="2" charset="0"/>
                <a:ea typeface="Roboto" pitchFamily="2" charset="0"/>
              </a:rPr>
            </a:br>
            <a:r>
              <a:rPr lang="de-DE" dirty="0" err="1" smtClean="0">
                <a:latin typeface="Roboto" pitchFamily="2" charset="0"/>
                <a:ea typeface="Roboto" pitchFamily="2" charset="0"/>
              </a:rPr>
              <a:t>generation</a:t>
            </a:r>
            <a:r>
              <a:rPr lang="de-DE" dirty="0" err="1" smtClean="0">
                <a:solidFill>
                  <a:srgbClr val="FF00FF"/>
                </a:solidFill>
                <a:latin typeface="Roboto" pitchFamily="2" charset="0"/>
                <a:ea typeface="Roboto" pitchFamily="2" charset="0"/>
              </a:rPr>
              <a:t>Timestamp</a:t>
            </a:r>
            <a:endParaRPr lang="en-US" dirty="0">
              <a:solidFill>
                <a:srgbClr val="FF00FF"/>
              </a:solidFill>
              <a:latin typeface="Roboto" pitchFamily="2" charset="0"/>
              <a:ea typeface="Roboto" pitchFamily="2" charset="0"/>
            </a:endParaRPr>
          </a:p>
        </p:txBody>
      </p:sp>
    </p:spTree>
    <p:extLst>
      <p:ext uri="{BB962C8B-B14F-4D97-AF65-F5344CB8AC3E}">
        <p14:creationId xmlns:p14="http://schemas.microsoft.com/office/powerpoint/2010/main" val="418318427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dirty="0" smtClean="0">
                <a:solidFill>
                  <a:srgbClr val="00DB00"/>
                </a:solidFill>
                <a:latin typeface="Roboto" pitchFamily="2" charset="0"/>
                <a:ea typeface="Roboto" pitchFamily="2" charset="0"/>
              </a:rPr>
              <a:t>	/// &lt;summary&gt;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Gets or sets.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Used for </a:t>
            </a:r>
            <a:r>
              <a:rPr lang="en-US" sz="2000" dirty="0" err="1" smtClean="0">
                <a:solidFill>
                  <a:srgbClr val="00DB00"/>
                </a:solidFill>
                <a:latin typeface="Roboto" pitchFamily="2" charset="0"/>
                <a:ea typeface="Roboto" pitchFamily="2" charset="0"/>
              </a:rPr>
              <a:t>Ewiomc</a:t>
            </a:r>
            <a:r>
              <a:rPr lang="en-US" sz="2000" dirty="0" smtClean="0">
                <a:solidFill>
                  <a:srgbClr val="00DB00"/>
                </a:solidFill>
                <a:latin typeface="Roboto" pitchFamily="2" charset="0"/>
                <a:ea typeface="Roboto" pitchFamily="2" charset="0"/>
              </a:rPr>
              <a: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&lt;/summary&gt;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&lt;remarks&gt;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Used internally by the bl.</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&lt;/remarks&gt;  </a:t>
            </a:r>
            <a:r>
              <a:rPr lang="en-US" sz="2000" dirty="0" smtClean="0">
                <a:solidFill>
                  <a:schemeClr val="bg1"/>
                </a:solidFill>
                <a:latin typeface="Roboto" pitchFamily="2" charset="0"/>
                <a:ea typeface="Roboto" pitchFamily="2" charset="0"/>
              </a:rPr>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a:t>
            </a:r>
            <a:r>
              <a:rPr lang="en-US" sz="2000" dirty="0" smtClean="0">
                <a:latin typeface="Roboto" pitchFamily="2" charset="0"/>
                <a:ea typeface="Roboto" pitchFamily="2" charset="0"/>
              </a:rPr>
              <a:t>public string </a:t>
            </a:r>
            <a:r>
              <a:rPr lang="en-US" sz="2000" dirty="0" err="1" smtClean="0">
                <a:solidFill>
                  <a:schemeClr val="bg1"/>
                </a:solidFill>
                <a:latin typeface="Roboto" pitchFamily="2" charset="0"/>
                <a:ea typeface="Roboto" pitchFamily="2" charset="0"/>
              </a:rPr>
              <a:t>Vdewgvgwid</a:t>
            </a:r>
            <a:r>
              <a:rPr lang="en-US" sz="2000" dirty="0" smtClean="0">
                <a:solidFill>
                  <a:schemeClr val="bg1"/>
                </a:solidFill>
                <a:latin typeface="Roboto" pitchFamily="2" charset="0"/>
                <a:ea typeface="Roboto" pitchFamily="2" charset="0"/>
              </a:rPr>
              <a:t> { </a:t>
            </a:r>
            <a:r>
              <a:rPr lang="en-US" sz="2000" dirty="0" smtClean="0">
                <a:latin typeface="Roboto" pitchFamily="2" charset="0"/>
                <a:ea typeface="Roboto" pitchFamily="2" charset="0"/>
              </a:rPr>
              <a:t>get</a:t>
            </a:r>
            <a:r>
              <a:rPr lang="en-US" sz="2000" dirty="0" smtClean="0">
                <a:solidFill>
                  <a:schemeClr val="bg1"/>
                </a:solidFill>
                <a:latin typeface="Roboto" pitchFamily="2" charset="0"/>
                <a:ea typeface="Roboto" pitchFamily="2" charset="0"/>
              </a:rPr>
              <a:t>; </a:t>
            </a:r>
            <a:r>
              <a:rPr lang="en-US" sz="2000" dirty="0" smtClean="0">
                <a:latin typeface="Roboto" pitchFamily="2" charset="0"/>
                <a:ea typeface="Roboto" pitchFamily="2" charset="0"/>
              </a:rPr>
              <a:t>set</a:t>
            </a:r>
            <a:r>
              <a:rPr lang="en-US" sz="2000" dirty="0" smtClean="0">
                <a:solidFill>
                  <a:schemeClr val="bg1"/>
                </a:solidFill>
                <a:latin typeface="Roboto" pitchFamily="2" charset="0"/>
                <a:ea typeface="Roboto" pitchFamily="2" charset="0"/>
              </a:rPr>
              <a:t>; }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WTF? </a:t>
            </a:r>
            <a:r>
              <a:rPr lang="en-US" sz="2000" dirty="0" err="1" smtClean="0">
                <a:solidFill>
                  <a:schemeClr val="bg1"/>
                </a:solidFill>
                <a:latin typeface="Roboto" pitchFamily="2" charset="0"/>
                <a:ea typeface="Roboto" pitchFamily="2" charset="0"/>
              </a:rPr>
              <a:t>Ich</a:t>
            </a:r>
            <a:r>
              <a:rPr lang="en-US" sz="2000" dirty="0" smtClean="0">
                <a:solidFill>
                  <a:schemeClr val="bg1"/>
                </a:solidFill>
                <a:latin typeface="Roboto" pitchFamily="2" charset="0"/>
                <a:ea typeface="Roboto" pitchFamily="2" charset="0"/>
              </a:rPr>
              <a:t> </a:t>
            </a:r>
            <a:r>
              <a:rPr lang="en-US" sz="2000" dirty="0" err="1" smtClean="0">
                <a:solidFill>
                  <a:schemeClr val="bg1"/>
                </a:solidFill>
                <a:latin typeface="Roboto" pitchFamily="2" charset="0"/>
                <a:ea typeface="Roboto" pitchFamily="2" charset="0"/>
              </a:rPr>
              <a:t>geh</a:t>
            </a:r>
            <a:r>
              <a:rPr lang="en-US" sz="2000" dirty="0" smtClean="0">
                <a:solidFill>
                  <a:schemeClr val="bg1"/>
                </a:solidFill>
                <a:latin typeface="Roboto" pitchFamily="2" charset="0"/>
                <a:ea typeface="Roboto" pitchFamily="2" charset="0"/>
              </a:rPr>
              <a:t> </a:t>
            </a:r>
            <a:r>
              <a:rPr lang="en-US" sz="2000" dirty="0" err="1" smtClean="0">
                <a:solidFill>
                  <a:schemeClr val="bg1"/>
                </a:solidFill>
                <a:latin typeface="Roboto" pitchFamily="2" charset="0"/>
                <a:ea typeface="Roboto" pitchFamily="2" charset="0"/>
              </a:rPr>
              <a:t>heim</a:t>
            </a:r>
            <a:r>
              <a:rPr lang="en-US" sz="2000" dirty="0" smtClean="0">
                <a:solidFill>
                  <a:schemeClr val="bg1"/>
                </a:solidFill>
                <a:latin typeface="Roboto" pitchFamily="2" charset="0"/>
                <a:ea typeface="Roboto" pitchFamily="2" charset="0"/>
              </a:rPr>
              <a:t>.</a:t>
            </a: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26648787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Klassen</a:t>
            </a:r>
            <a:r>
              <a:rPr lang="de-DE" dirty="0" smtClean="0">
                <a:solidFill>
                  <a:srgbClr val="00B7FF"/>
                </a:solidFill>
              </a:rPr>
              <a:t>namen</a:t>
            </a:r>
            <a:endParaRPr lang="en-US" dirty="0">
              <a:solidFill>
                <a:srgbClr val="00B7FF"/>
              </a:solidFill>
            </a:endParaRPr>
          </a:p>
        </p:txBody>
      </p:sp>
      <p:sp>
        <p:nvSpPr>
          <p:cNvPr id="4" name="Textplatzhalter 3"/>
          <p:cNvSpPr>
            <a:spLocks noGrp="1"/>
          </p:cNvSpPr>
          <p:nvPr>
            <p:ph type="body" sz="quarter" idx="10"/>
          </p:nvPr>
        </p:nvSpPr>
        <p:spPr/>
        <p:txBody>
          <a:bodyPr/>
          <a:lstStyle/>
          <a:p>
            <a:r>
              <a:rPr lang="de-DE" dirty="0" smtClean="0"/>
              <a:t>Aussage</a:t>
            </a:r>
            <a:endParaRPr lang="en-US" dirty="0"/>
          </a:p>
        </p:txBody>
      </p:sp>
      <p:sp>
        <p:nvSpPr>
          <p:cNvPr id="5" name="Textplatzhalter 4"/>
          <p:cNvSpPr>
            <a:spLocks noGrp="1"/>
          </p:cNvSpPr>
          <p:nvPr>
            <p:ph type="body" sz="quarter" idx="11"/>
          </p:nvPr>
        </p:nvSpPr>
        <p:spPr/>
        <p:txBody>
          <a:bodyPr/>
          <a:lstStyle/>
          <a:p>
            <a:r>
              <a:rPr lang="de-DE" dirty="0" smtClean="0"/>
              <a:t>kräftig</a:t>
            </a:r>
            <a:endParaRPr lang="en-US" dirty="0"/>
          </a:p>
        </p:txBody>
      </p:sp>
    </p:spTree>
    <p:extLst>
      <p:ext uri="{BB962C8B-B14F-4D97-AF65-F5344CB8AC3E}">
        <p14:creationId xmlns:p14="http://schemas.microsoft.com/office/powerpoint/2010/main" val="8369367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“Classes and objects should have noun or noun phrase names like customer, </a:t>
            </a:r>
            <a:r>
              <a:rPr lang="en-US" dirty="0" err="1" smtClean="0"/>
              <a:t>WikiPage</a:t>
            </a:r>
            <a:r>
              <a:rPr lang="en-US" dirty="0" smtClean="0"/>
              <a:t>, Account, and </a:t>
            </a:r>
            <a:r>
              <a:rPr lang="en-US" dirty="0" err="1" smtClean="0"/>
              <a:t>Addressparser</a:t>
            </a:r>
            <a:r>
              <a:rPr lang="en-US" dirty="0" smtClean="0"/>
              <a:t>. Avoid words like manager, Processor,, Data, or Info in the Name of a class. A class Name should not be a verb.”</a:t>
            </a:r>
            <a:endParaRPr lang="en-US" dirty="0"/>
          </a:p>
        </p:txBody>
      </p:sp>
    </p:spTree>
    <p:extLst>
      <p:ext uri="{BB962C8B-B14F-4D97-AF65-F5344CB8AC3E}">
        <p14:creationId xmlns:p14="http://schemas.microsoft.com/office/powerpoint/2010/main" val="38704848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300751111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a:t>
            </a:r>
            <a:r>
              <a:rPr lang="en-US" dirty="0" smtClean="0"/>
              <a:t>noun or noun phrase names </a:t>
            </a:r>
            <a:r>
              <a:rPr lang="en-US" dirty="0" smtClean="0">
                <a:solidFill>
                  <a:schemeClr val="bg1">
                    <a:lumMod val="75000"/>
                  </a:schemeClr>
                </a:solidFill>
              </a:rPr>
              <a:t>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184480689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a:t>
            </a:r>
            <a:r>
              <a:rPr lang="en-US" dirty="0" smtClean="0"/>
              <a:t>customer, </a:t>
            </a:r>
            <a:r>
              <a:rPr lang="en-US" dirty="0" err="1" smtClean="0">
                <a:solidFill>
                  <a:srgbClr val="FF00FF"/>
                </a:solidFill>
              </a:rPr>
              <a:t>WikiPage</a:t>
            </a:r>
            <a:r>
              <a:rPr lang="en-US" dirty="0" smtClean="0"/>
              <a:t>, Account, and </a:t>
            </a:r>
            <a:r>
              <a:rPr lang="en-US" dirty="0" err="1" smtClean="0"/>
              <a:t>Address</a:t>
            </a:r>
            <a:r>
              <a:rPr lang="en-US" dirty="0" err="1" smtClean="0">
                <a:solidFill>
                  <a:srgbClr val="FF00FF"/>
                </a:solidFill>
              </a:rPr>
              <a:t>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388610141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t>
            </a:r>
            <a:r>
              <a:rPr lang="en-US" dirty="0" smtClean="0"/>
              <a:t>Avoid</a:t>
            </a:r>
            <a:r>
              <a:rPr lang="en-US" dirty="0" smtClean="0">
                <a:solidFill>
                  <a:schemeClr val="bg1">
                    <a:lumMod val="75000"/>
                  </a:schemeClr>
                </a:solidFill>
              </a:rPr>
              <a:t> words like </a:t>
            </a:r>
            <a:r>
              <a:rPr lang="en-US" dirty="0" smtClean="0"/>
              <a:t>manager, </a:t>
            </a:r>
            <a:r>
              <a:rPr lang="en-US" dirty="0" smtClean="0">
                <a:solidFill>
                  <a:srgbClr val="FF00FF"/>
                </a:solidFill>
              </a:rPr>
              <a:t>Processor</a:t>
            </a:r>
            <a:r>
              <a:rPr lang="en-US" dirty="0" smtClean="0"/>
              <a:t>, Data, or </a:t>
            </a:r>
            <a:r>
              <a:rPr lang="en-US" dirty="0" smtClean="0">
                <a:solidFill>
                  <a:srgbClr val="FF00FF"/>
                </a:solidFill>
              </a:rPr>
              <a:t>Info</a:t>
            </a:r>
            <a:r>
              <a:rPr lang="en-US" dirty="0" smtClean="0">
                <a:solidFill>
                  <a:schemeClr val="bg1">
                    <a:lumMod val="75000"/>
                  </a:schemeClr>
                </a:solidFill>
              </a:rPr>
              <a:t>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77982243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88032"/>
            <a:ext cx="9144000" cy="3429000"/>
          </a:xfrm>
        </p:spPr>
        <p:txBody>
          <a:bodyPr>
            <a:noAutofit/>
          </a:bodyPr>
          <a:lstStyle/>
          <a:p>
            <a:r>
              <a:rPr lang="en-US" sz="34400" dirty="0" smtClean="0"/>
              <a:t>WAR</a:t>
            </a:r>
            <a:endParaRPr lang="en-US" sz="34400" dirty="0"/>
          </a:p>
        </p:txBody>
      </p:sp>
      <p:sp>
        <p:nvSpPr>
          <p:cNvPr id="3" name="Titel 1"/>
          <p:cNvSpPr txBox="1">
            <a:spLocks/>
          </p:cNvSpPr>
          <p:nvPr/>
        </p:nvSpPr>
        <p:spPr>
          <a:xfrm>
            <a:off x="0" y="3429000"/>
            <a:ext cx="9144000" cy="3429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400" b="0" i="0" u="none" strike="noStrike" kern="1200" cap="none" spc="0" normalizeH="0" baseline="0" noProof="0" dirty="0" smtClean="0">
                <a:ln>
                  <a:noFill/>
                </a:ln>
                <a:solidFill>
                  <a:srgbClr val="00B7FF"/>
                </a:solidFill>
                <a:effectLst/>
                <a:uLnTx/>
                <a:uFillTx/>
                <a:latin typeface="Bebas Neue" pitchFamily="34" charset="0"/>
                <a:ea typeface="+mj-ea"/>
                <a:cs typeface="+mj-cs"/>
              </a:rPr>
              <a:t>UM?</a:t>
            </a:r>
            <a:endParaRPr kumimoji="0" lang="en-US" sz="34400" b="0" i="0" u="none" strike="noStrike" kern="1200" cap="none" spc="0" normalizeH="0" baseline="0" noProof="0" dirty="0">
              <a:ln>
                <a:noFill/>
              </a:ln>
              <a:solidFill>
                <a:srgbClr val="00B7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354504394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42707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36148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30695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13" idx="0"/>
            <a:endCxn id="5" idx="4"/>
          </p:cNvCxnSpPr>
          <p:nvPr/>
        </p:nvCxnSpPr>
        <p:spPr>
          <a:xfrm flipV="1">
            <a:off x="6394703"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94778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13" idx="0"/>
            <a:endCxn id="5" idx="4"/>
          </p:cNvCxnSpPr>
          <p:nvPr/>
        </p:nvCxnSpPr>
        <p:spPr>
          <a:xfrm flipV="1">
            <a:off x="6394703"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a:stCxn id="4" idx="6"/>
            <a:endCxn id="5" idx="2"/>
          </p:cNvCxnSpPr>
          <p:nvPr/>
        </p:nvCxnSpPr>
        <p:spPr>
          <a:xfrm>
            <a:off x="4693514" y="894805"/>
            <a:ext cx="1579675"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062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13" idx="0"/>
            <a:endCxn id="5" idx="4"/>
          </p:cNvCxnSpPr>
          <p:nvPr/>
        </p:nvCxnSpPr>
        <p:spPr>
          <a:xfrm flipV="1">
            <a:off x="6394703"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a:stCxn id="4" idx="6"/>
            <a:endCxn id="5" idx="2"/>
          </p:cNvCxnSpPr>
          <p:nvPr/>
        </p:nvCxnSpPr>
        <p:spPr>
          <a:xfrm>
            <a:off x="4693514" y="894805"/>
            <a:ext cx="1579675"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28" name="Titel 1"/>
          <p:cNvSpPr txBox="1">
            <a:spLocks/>
          </p:cNvSpPr>
          <p:nvPr/>
        </p:nvSpPr>
        <p:spPr>
          <a:xfrm>
            <a:off x="0" y="1412776"/>
            <a:ext cx="9144000" cy="101242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9600" b="0" i="0" u="none" strike="noStrike" kern="1200" cap="none" spc="0" normalizeH="0" baseline="0" noProof="0" dirty="0" smtClean="0">
                <a:ln>
                  <a:noFill/>
                </a:ln>
                <a:solidFill>
                  <a:srgbClr val="FF00FF"/>
                </a:solidFill>
                <a:effectLst/>
                <a:uLnTx/>
                <a:uFillTx/>
                <a:latin typeface="Bebas Neue" pitchFamily="34" charset="0"/>
                <a:ea typeface="+mj-ea"/>
                <a:cs typeface="+mj-cs"/>
              </a:rPr>
              <a:t>?</a:t>
            </a:r>
            <a:endParaRPr kumimoji="0" lang="en-US" sz="96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30034094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59199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07019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5" idx="4"/>
          </p:cNvCxnSpPr>
          <p:nvPr/>
        </p:nvCxnSpPr>
        <p:spPr>
          <a:xfrm flipH="1">
            <a:off x="6372202" y="1016318"/>
            <a:ext cx="22501" cy="536501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48158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5" idx="4"/>
          </p:cNvCxnSpPr>
          <p:nvPr/>
        </p:nvCxnSpPr>
        <p:spPr>
          <a:xfrm flipH="1">
            <a:off x="6372202" y="1016318"/>
            <a:ext cx="22501" cy="536501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flipH="1" flipV="1">
            <a:off x="971600" y="908720"/>
            <a:ext cx="5400600" cy="5472609"/>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63952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5" idx="4"/>
          </p:cNvCxnSpPr>
          <p:nvPr/>
        </p:nvCxnSpPr>
        <p:spPr>
          <a:xfrm flipH="1">
            <a:off x="6372202" y="1016318"/>
            <a:ext cx="22501" cy="536501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flipH="1" flipV="1">
            <a:off x="971600" y="908720"/>
            <a:ext cx="5400600" cy="5472609"/>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a:off x="971600" y="908720"/>
            <a:ext cx="4680520"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23468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CONtext</a:t>
            </a:r>
            <a:endParaRPr lang="en-US" dirty="0"/>
          </a:p>
        </p:txBody>
      </p:sp>
      <p:sp>
        <p:nvSpPr>
          <p:cNvPr id="4" name="Textplatzhalter 3"/>
          <p:cNvSpPr>
            <a:spLocks noGrp="1"/>
          </p:cNvSpPr>
          <p:nvPr>
            <p:ph type="body" sz="quarter" idx="10"/>
          </p:nvPr>
        </p:nvSpPr>
        <p:spPr>
          <a:xfrm>
            <a:off x="971600" y="1988840"/>
            <a:ext cx="7200850" cy="719137"/>
          </a:xfrm>
        </p:spPr>
        <p:txBody>
          <a:bodyPr/>
          <a:lstStyle/>
          <a:p>
            <a:endParaRPr lang="en-US" dirty="0"/>
          </a:p>
        </p:txBody>
      </p:sp>
      <p:sp>
        <p:nvSpPr>
          <p:cNvPr id="5" name="Textplatzhalt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6741766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I3</a:t>
            </a:r>
            <a:endParaRPr lang="en-US" spc="-300" dirty="0">
              <a:latin typeface="AR ESSENCE" pitchFamily="2" charset="0"/>
            </a:endParaRPr>
          </a:p>
        </p:txBody>
      </p:sp>
    </p:spTree>
    <p:extLst>
      <p:ext uri="{BB962C8B-B14F-4D97-AF65-F5344CB8AC3E}">
        <p14:creationId xmlns:p14="http://schemas.microsoft.com/office/powerpoint/2010/main" val="426764055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A I3 C</a:t>
            </a:r>
            <a:endParaRPr lang="en-US" spc="-300" dirty="0">
              <a:latin typeface="AR ESSENCE" pitchFamily="2" charset="0"/>
            </a:endParaRPr>
          </a:p>
        </p:txBody>
      </p:sp>
    </p:spTree>
    <p:extLst>
      <p:ext uri="{BB962C8B-B14F-4D97-AF65-F5344CB8AC3E}">
        <p14:creationId xmlns:p14="http://schemas.microsoft.com/office/powerpoint/2010/main" val="151974155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I3</a:t>
            </a:r>
            <a:endParaRPr lang="en-US" spc="-300" dirty="0">
              <a:latin typeface="AR ESSENCE" pitchFamily="2" charset="0"/>
            </a:endParaRPr>
          </a:p>
        </p:txBody>
      </p:sp>
      <p:sp>
        <p:nvSpPr>
          <p:cNvPr id="5" name="Titel 2"/>
          <p:cNvSpPr txBox="1">
            <a:spLocks/>
          </p:cNvSpPr>
          <p:nvPr/>
        </p:nvSpPr>
        <p:spPr>
          <a:xfrm>
            <a:off x="971600" y="3933056"/>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I4</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
        <p:nvSpPr>
          <p:cNvPr id="6" name="Titel 2"/>
          <p:cNvSpPr txBox="1">
            <a:spLocks/>
          </p:cNvSpPr>
          <p:nvPr/>
        </p:nvSpPr>
        <p:spPr>
          <a:xfrm>
            <a:off x="971600" y="1484784"/>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I2</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Tree>
    <p:extLst>
      <p:ext uri="{BB962C8B-B14F-4D97-AF65-F5344CB8AC3E}">
        <p14:creationId xmlns:p14="http://schemas.microsoft.com/office/powerpoint/2010/main" val="2776200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A I3 C</a:t>
            </a:r>
            <a:endParaRPr lang="en-US" spc="-300" dirty="0">
              <a:latin typeface="AR ESSENCE" pitchFamily="2" charset="0"/>
            </a:endParaRPr>
          </a:p>
        </p:txBody>
      </p:sp>
      <p:sp>
        <p:nvSpPr>
          <p:cNvPr id="5" name="Titel 2"/>
          <p:cNvSpPr txBox="1">
            <a:spLocks/>
          </p:cNvSpPr>
          <p:nvPr/>
        </p:nvSpPr>
        <p:spPr>
          <a:xfrm>
            <a:off x="971600" y="3933056"/>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A I4 C</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
        <p:nvSpPr>
          <p:cNvPr id="6" name="Titel 2"/>
          <p:cNvSpPr txBox="1">
            <a:spLocks/>
          </p:cNvSpPr>
          <p:nvPr/>
        </p:nvSpPr>
        <p:spPr>
          <a:xfrm>
            <a:off x="971600" y="1484784"/>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A I2 C</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Tree>
    <p:extLst>
      <p:ext uri="{BB962C8B-B14F-4D97-AF65-F5344CB8AC3E}">
        <p14:creationId xmlns:p14="http://schemas.microsoft.com/office/powerpoint/2010/main" val="353285461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CONtext</a:t>
            </a:r>
            <a:endParaRPr lang="en-US" dirty="0"/>
          </a:p>
        </p:txBody>
      </p:sp>
      <p:sp>
        <p:nvSpPr>
          <p:cNvPr id="5" name="Textplatzhalter 4"/>
          <p:cNvSpPr>
            <a:spLocks noGrp="1"/>
          </p:cNvSpPr>
          <p:nvPr>
            <p:ph type="body" sz="quarter" idx="11"/>
          </p:nvPr>
        </p:nvSpPr>
        <p:spPr>
          <a:xfrm>
            <a:off x="251520" y="3933056"/>
            <a:ext cx="8640960" cy="935161"/>
          </a:xfrm>
        </p:spPr>
        <p:txBody>
          <a:bodyPr/>
          <a:lstStyle/>
          <a:p>
            <a:r>
              <a:rPr lang="en-US" dirty="0" err="1" smtClean="0"/>
              <a:t>Bilden</a:t>
            </a:r>
            <a:r>
              <a:rPr lang="en-US" dirty="0" smtClean="0"/>
              <a:t> </a:t>
            </a:r>
            <a:r>
              <a:rPr lang="en-US" dirty="0" err="1" smtClean="0"/>
              <a:t>sie</a:t>
            </a:r>
            <a:r>
              <a:rPr lang="en-US" dirty="0" smtClean="0"/>
              <a:t> mal </a:t>
            </a:r>
            <a:r>
              <a:rPr lang="en-US" dirty="0" err="1" smtClean="0"/>
              <a:t>einen</a:t>
            </a:r>
            <a:r>
              <a:rPr lang="en-US" dirty="0" smtClean="0"/>
              <a:t> </a:t>
            </a:r>
            <a:r>
              <a:rPr lang="en-US" dirty="0" err="1" smtClean="0"/>
              <a:t>Satz</a:t>
            </a:r>
            <a:r>
              <a:rPr lang="en-US" dirty="0" smtClean="0"/>
              <a:t> </a:t>
            </a:r>
            <a:r>
              <a:rPr lang="en-US" dirty="0" err="1" smtClean="0"/>
              <a:t>mit</a:t>
            </a:r>
            <a:r>
              <a:rPr lang="en-US" dirty="0" smtClean="0"/>
              <a:t>…</a:t>
            </a:r>
            <a:endParaRPr lang="en-US" dirty="0"/>
          </a:p>
        </p:txBody>
      </p:sp>
    </p:spTree>
    <p:extLst>
      <p:ext uri="{BB962C8B-B14F-4D97-AF65-F5344CB8AC3E}">
        <p14:creationId xmlns:p14="http://schemas.microsoft.com/office/powerpoint/2010/main" val="188811414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a:xfrm>
            <a:off x="251520" y="1268760"/>
            <a:ext cx="8640960" cy="4320480"/>
          </a:xfrm>
        </p:spPr>
        <p:txBody>
          <a:bodyPr>
            <a:normAutofit fontScale="90000"/>
          </a:bodyPr>
          <a:lstStyle/>
          <a:p>
            <a:pPr algn="l"/>
            <a:r>
              <a:rPr lang="de-AT" sz="4400" dirty="0" smtClean="0">
                <a:solidFill>
                  <a:schemeClr val="bg1"/>
                </a:solidFill>
                <a:latin typeface="Roboto" pitchFamily="2" charset="0"/>
                <a:ea typeface="Roboto" pitchFamily="2" charset="0"/>
              </a:rPr>
              <a:t>Ich weiß nicht was soll </a:t>
            </a:r>
            <a:r>
              <a:rPr lang="de-AT" sz="4400" dirty="0" smtClean="0">
                <a:latin typeface="Roboto" pitchFamily="2" charset="0"/>
                <a:ea typeface="Roboto" pitchFamily="2" charset="0"/>
              </a:rPr>
              <a:t>Espe</a:t>
            </a:r>
            <a:r>
              <a:rPr lang="de-AT" sz="4400" dirty="0" smtClean="0">
                <a:solidFill>
                  <a:schemeClr val="bg1"/>
                </a:solidFill>
                <a:latin typeface="Roboto" pitchFamily="2" charset="0"/>
                <a:ea typeface="Roboto" pitchFamily="2" charset="0"/>
              </a:rPr>
              <a:t> deuten,</a:t>
            </a:r>
            <a:br>
              <a:rPr lang="de-AT" sz="4400" dirty="0" smtClean="0">
                <a:solidFill>
                  <a:schemeClr val="bg1"/>
                </a:solidFill>
                <a:latin typeface="Roboto" pitchFamily="2" charset="0"/>
                <a:ea typeface="Roboto" pitchFamily="2" charset="0"/>
              </a:rPr>
            </a:br>
            <a:r>
              <a:rPr lang="de-AT" sz="4400" dirty="0" smtClean="0">
                <a:solidFill>
                  <a:schemeClr val="bg1"/>
                </a:solidFill>
                <a:latin typeface="Roboto" pitchFamily="2" charset="0"/>
                <a:ea typeface="Roboto" pitchFamily="2" charset="0"/>
              </a:rPr>
              <a:t>Dass ich so traurig bin;</a:t>
            </a:r>
            <a:br>
              <a:rPr lang="de-AT" sz="4400" dirty="0" smtClean="0">
                <a:solidFill>
                  <a:schemeClr val="bg1"/>
                </a:solidFill>
                <a:latin typeface="Roboto" pitchFamily="2" charset="0"/>
                <a:ea typeface="Roboto" pitchFamily="2" charset="0"/>
              </a:rPr>
            </a:br>
            <a:r>
              <a:rPr lang="de-AT" sz="4400" dirty="0" smtClean="0">
                <a:latin typeface="Roboto" pitchFamily="2" charset="0"/>
                <a:ea typeface="Roboto" pitchFamily="2" charset="0"/>
              </a:rPr>
              <a:t>Eimerchen</a:t>
            </a:r>
            <a:r>
              <a:rPr lang="de-AT" sz="4400" dirty="0" smtClean="0">
                <a:solidFill>
                  <a:schemeClr val="bg1"/>
                </a:solidFill>
                <a:latin typeface="Roboto" pitchFamily="2" charset="0"/>
                <a:ea typeface="Roboto" pitchFamily="2" charset="0"/>
              </a:rPr>
              <a:t> aus uralten Zeiten, </a:t>
            </a:r>
            <a:br>
              <a:rPr lang="de-AT" sz="4400" dirty="0" smtClean="0">
                <a:solidFill>
                  <a:schemeClr val="bg1"/>
                </a:solidFill>
                <a:latin typeface="Roboto" pitchFamily="2" charset="0"/>
                <a:ea typeface="Roboto" pitchFamily="2" charset="0"/>
              </a:rPr>
            </a:br>
            <a:r>
              <a:rPr lang="de-AT" sz="4400" dirty="0" smtClean="0">
                <a:solidFill>
                  <a:schemeClr val="bg1"/>
                </a:solidFill>
                <a:latin typeface="Roboto" pitchFamily="2" charset="0"/>
                <a:ea typeface="Roboto" pitchFamily="2" charset="0"/>
              </a:rPr>
              <a:t>Das kommt mir nicht aus dem Sinn.</a:t>
            </a:r>
            <a:r>
              <a:rPr lang="en-US" sz="4400" dirty="0" smtClean="0">
                <a:solidFill>
                  <a:schemeClr val="bg1"/>
                </a:solidFill>
                <a:ea typeface="Roboto" pitchFamily="2" charset="0"/>
              </a:rPr>
              <a:t/>
            </a:r>
            <a:br>
              <a:rPr lang="en-US" sz="4400" dirty="0" smtClean="0">
                <a:solidFill>
                  <a:schemeClr val="bg1"/>
                </a:solidFill>
                <a:ea typeface="Roboto" pitchFamily="2" charset="0"/>
              </a:rPr>
            </a:br>
            <a:endParaRPr lang="en-US" sz="4400" dirty="0" smtClean="0">
              <a:solidFill>
                <a:schemeClr val="bg1"/>
              </a:solidFill>
              <a:ea typeface="Roboto" pitchFamily="2" charset="0"/>
            </a:endParaRPr>
          </a:p>
          <a:p>
            <a:pPr algn="r"/>
            <a:r>
              <a:rPr lang="en-US" sz="4400" dirty="0" smtClean="0">
                <a:solidFill>
                  <a:schemeClr val="bg1"/>
                </a:solidFill>
                <a:ea typeface="Roboto" pitchFamily="2" charset="0"/>
              </a:rPr>
              <a:t> Schiller, </a:t>
            </a:r>
            <a:r>
              <a:rPr lang="en-US" sz="4400" dirty="0" err="1" smtClean="0">
                <a:solidFill>
                  <a:schemeClr val="bg1"/>
                </a:solidFill>
                <a:ea typeface="Roboto" pitchFamily="2" charset="0"/>
              </a:rPr>
              <a:t>Loreley</a:t>
            </a:r>
            <a:r>
              <a:rPr lang="en-US" sz="4400" dirty="0" smtClean="0">
                <a:solidFill>
                  <a:schemeClr val="bg1"/>
                </a:solidFill>
                <a:ea typeface="Roboto" pitchFamily="2" charset="0"/>
              </a:rPr>
              <a:t>, 1837</a:t>
            </a:r>
            <a:endParaRPr lang="en-US" sz="2800" dirty="0">
              <a:solidFill>
                <a:schemeClr val="bg1"/>
              </a:solidFill>
              <a:ea typeface="Roboto" pitchFamily="2" charset="0"/>
            </a:endParaRPr>
          </a:p>
        </p:txBody>
      </p:sp>
    </p:spTree>
    <p:extLst>
      <p:ext uri="{BB962C8B-B14F-4D97-AF65-F5344CB8AC3E}">
        <p14:creationId xmlns:p14="http://schemas.microsoft.com/office/powerpoint/2010/main" val="169593858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a:xfrm>
            <a:off x="251520" y="1268760"/>
            <a:ext cx="8640960" cy="4320480"/>
          </a:xfrm>
        </p:spPr>
        <p:txBody>
          <a:bodyPr>
            <a:normAutofit fontScale="90000"/>
          </a:bodyPr>
          <a:lstStyle/>
          <a:p>
            <a:pPr algn="l"/>
            <a:r>
              <a:rPr lang="de-AT" sz="4400" dirty="0" smtClean="0">
                <a:solidFill>
                  <a:schemeClr val="tx1">
                    <a:lumMod val="65000"/>
                    <a:lumOff val="35000"/>
                  </a:schemeClr>
                </a:solidFill>
                <a:latin typeface="Roboto" pitchFamily="2" charset="0"/>
                <a:ea typeface="Roboto" pitchFamily="2" charset="0"/>
              </a:rPr>
              <a:t>Ich weiß nicht was soll </a:t>
            </a:r>
            <a:r>
              <a:rPr lang="de-AT" sz="4400" dirty="0" smtClean="0">
                <a:latin typeface="Roboto" pitchFamily="2" charset="0"/>
                <a:ea typeface="Roboto" pitchFamily="2" charset="0"/>
              </a:rPr>
              <a:t>Espe</a:t>
            </a:r>
            <a:r>
              <a:rPr lang="de-AT" sz="4400" dirty="0" smtClean="0">
                <a:solidFill>
                  <a:schemeClr val="tx1">
                    <a:lumMod val="65000"/>
                    <a:lumOff val="35000"/>
                  </a:schemeClr>
                </a:solidFill>
                <a:latin typeface="Roboto" pitchFamily="2" charset="0"/>
                <a:ea typeface="Roboto" pitchFamily="2" charset="0"/>
              </a:rPr>
              <a:t> deuten,</a:t>
            </a:r>
            <a:br>
              <a:rPr lang="de-AT" sz="4400" dirty="0" smtClean="0">
                <a:solidFill>
                  <a:schemeClr val="tx1">
                    <a:lumMod val="65000"/>
                    <a:lumOff val="35000"/>
                  </a:schemeClr>
                </a:solidFill>
                <a:latin typeface="Roboto" pitchFamily="2" charset="0"/>
                <a:ea typeface="Roboto" pitchFamily="2" charset="0"/>
              </a:rPr>
            </a:br>
            <a:r>
              <a:rPr lang="de-AT" sz="4400" dirty="0" smtClean="0">
                <a:solidFill>
                  <a:schemeClr val="tx1">
                    <a:lumMod val="65000"/>
                    <a:lumOff val="35000"/>
                  </a:schemeClr>
                </a:solidFill>
                <a:latin typeface="Roboto" pitchFamily="2" charset="0"/>
                <a:ea typeface="Roboto" pitchFamily="2" charset="0"/>
              </a:rPr>
              <a:t>Dass ich so traurig bin;</a:t>
            </a:r>
            <a:br>
              <a:rPr lang="de-AT" sz="4400" dirty="0" smtClean="0">
                <a:solidFill>
                  <a:schemeClr val="tx1">
                    <a:lumMod val="65000"/>
                    <a:lumOff val="35000"/>
                  </a:schemeClr>
                </a:solidFill>
                <a:latin typeface="Roboto" pitchFamily="2" charset="0"/>
                <a:ea typeface="Roboto" pitchFamily="2" charset="0"/>
              </a:rPr>
            </a:br>
            <a:r>
              <a:rPr lang="de-AT" sz="4400" dirty="0" smtClean="0">
                <a:latin typeface="Roboto" pitchFamily="2" charset="0"/>
                <a:ea typeface="Roboto" pitchFamily="2" charset="0"/>
              </a:rPr>
              <a:t>Eimerchen</a:t>
            </a:r>
            <a:r>
              <a:rPr lang="de-AT" sz="4400" dirty="0" smtClean="0">
                <a:solidFill>
                  <a:schemeClr val="tx1">
                    <a:lumMod val="65000"/>
                    <a:lumOff val="35000"/>
                  </a:schemeClr>
                </a:solidFill>
                <a:latin typeface="Roboto" pitchFamily="2" charset="0"/>
                <a:ea typeface="Roboto" pitchFamily="2" charset="0"/>
              </a:rPr>
              <a:t> aus uralten Zeiten, </a:t>
            </a:r>
            <a:br>
              <a:rPr lang="de-AT" sz="4400" dirty="0" smtClean="0">
                <a:solidFill>
                  <a:schemeClr val="tx1">
                    <a:lumMod val="65000"/>
                    <a:lumOff val="35000"/>
                  </a:schemeClr>
                </a:solidFill>
                <a:latin typeface="Roboto" pitchFamily="2" charset="0"/>
                <a:ea typeface="Roboto" pitchFamily="2" charset="0"/>
              </a:rPr>
            </a:br>
            <a:r>
              <a:rPr lang="de-AT" sz="4400" dirty="0" smtClean="0">
                <a:solidFill>
                  <a:schemeClr val="tx1">
                    <a:lumMod val="65000"/>
                    <a:lumOff val="35000"/>
                  </a:schemeClr>
                </a:solidFill>
                <a:latin typeface="Roboto" pitchFamily="2" charset="0"/>
                <a:ea typeface="Roboto" pitchFamily="2" charset="0"/>
              </a:rPr>
              <a:t>Das kommt mir nicht aus dem Sinn.</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rgbClr val="FF7400"/>
                </a:solidFill>
                <a:ea typeface="Roboto" pitchFamily="2" charset="0"/>
              </a:rPr>
              <a:t> Heinrich Heine, </a:t>
            </a:r>
            <a:r>
              <a:rPr lang="en-US" sz="4400" dirty="0" err="1" smtClean="0">
                <a:solidFill>
                  <a:srgbClr val="FF7400"/>
                </a:solidFill>
                <a:ea typeface="Roboto" pitchFamily="2" charset="0"/>
              </a:rPr>
              <a:t>Loreley</a:t>
            </a:r>
            <a:r>
              <a:rPr lang="en-US" sz="4400" smtClean="0">
                <a:solidFill>
                  <a:srgbClr val="FF7400"/>
                </a:solidFill>
                <a:ea typeface="Roboto" pitchFamily="2" charset="0"/>
              </a:rPr>
              <a:t>, 1824</a:t>
            </a:r>
            <a:endParaRPr lang="en-US" sz="2800" dirty="0">
              <a:solidFill>
                <a:srgbClr val="FF7400"/>
              </a:solidFill>
              <a:ea typeface="Roboto" pitchFamily="2" charset="0"/>
            </a:endParaRPr>
          </a:p>
        </p:txBody>
      </p:sp>
    </p:spTree>
    <p:extLst>
      <p:ext uri="{BB962C8B-B14F-4D97-AF65-F5344CB8AC3E}">
        <p14:creationId xmlns:p14="http://schemas.microsoft.com/office/powerpoint/2010/main" val="160582168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feld 30"/>
          <p:cNvSpPr txBox="1"/>
          <p:nvPr/>
        </p:nvSpPr>
        <p:spPr>
          <a:xfrm rot="1381988">
            <a:off x="2909844" y="2137803"/>
            <a:ext cx="347299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7200" b="0" i="0" u="none" strike="noStrike" kern="1200" cap="none" spc="0" normalizeH="0" baseline="0" noProof="0" dirty="0" smtClean="0">
                <a:ln w="19050">
                  <a:noFill/>
                </a:ln>
                <a:solidFill>
                  <a:srgbClr val="FF00FF"/>
                </a:solidFill>
                <a:effectLst>
                  <a:outerShdw blurRad="50800" dist="38100" dir="2700000" algn="tl" rotWithShape="0">
                    <a:prstClr val="black">
                      <a:alpha val="40000"/>
                    </a:prstClr>
                  </a:outerShdw>
                </a:effectLst>
                <a:uLnTx/>
                <a:uFillTx/>
                <a:latin typeface="Lobster 1.4" pitchFamily="50" charset="0"/>
                <a:ea typeface="+mn-ea"/>
                <a:cs typeface="+mn-cs"/>
              </a:rPr>
              <a:t>The Box</a:t>
            </a:r>
          </a:p>
        </p:txBody>
      </p: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Gerade Verbindung 14"/>
          <p:cNvCxnSpPr>
            <a:stCxn id="11" idx="0"/>
            <a:endCxn id="3" idx="4"/>
          </p:cNvCxnSpPr>
          <p:nvPr/>
        </p:nvCxnSpPr>
        <p:spPr>
          <a:xfrm flipV="1">
            <a:off x="2749298"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a:stCxn id="5" idx="4"/>
            <a:endCxn id="13" idx="0"/>
          </p:cNvCxnSpPr>
          <p:nvPr/>
        </p:nvCxnSpPr>
        <p:spPr>
          <a:xfrm>
            <a:off x="6394703"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a:stCxn id="5" idx="2"/>
            <a:endCxn id="3" idx="6"/>
          </p:cNvCxnSpPr>
          <p:nvPr/>
        </p:nvCxnSpPr>
        <p:spPr>
          <a:xfrm flipH="1">
            <a:off x="2870811" y="894805"/>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04052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Gerade Verbindung 14"/>
          <p:cNvCxnSpPr>
            <a:stCxn id="11" idx="0"/>
            <a:endCxn id="3" idx="4"/>
          </p:cNvCxnSpPr>
          <p:nvPr/>
        </p:nvCxnSpPr>
        <p:spPr>
          <a:xfrm flipV="1">
            <a:off x="2749298"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a:stCxn id="5" idx="4"/>
            <a:endCxn id="13" idx="0"/>
          </p:cNvCxnSpPr>
          <p:nvPr/>
        </p:nvCxnSpPr>
        <p:spPr>
          <a:xfrm>
            <a:off x="6394703"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a:stCxn id="5" idx="2"/>
            <a:endCxn id="3" idx="6"/>
          </p:cNvCxnSpPr>
          <p:nvPr/>
        </p:nvCxnSpPr>
        <p:spPr>
          <a:xfrm flipH="1">
            <a:off x="2870811" y="894805"/>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sp>
        <p:nvSpPr>
          <p:cNvPr id="17" name="Textplatzhalter 16"/>
          <p:cNvSpPr>
            <a:spLocks noGrp="1"/>
          </p:cNvSpPr>
          <p:nvPr>
            <p:ph type="body" sz="quarter" idx="10"/>
          </p:nvPr>
        </p:nvSpPr>
        <p:spPr>
          <a:xfrm>
            <a:off x="971600" y="5589240"/>
            <a:ext cx="7200850" cy="719137"/>
          </a:xfrm>
        </p:spPr>
        <p:txBody>
          <a:bodyPr/>
          <a:lstStyle/>
          <a:p>
            <a:r>
              <a:rPr lang="en-US" dirty="0" smtClean="0"/>
              <a:t>Think here!</a:t>
            </a:r>
            <a:endParaRPr lang="en-US" dirty="0"/>
          </a:p>
        </p:txBody>
      </p:sp>
      <p:sp>
        <p:nvSpPr>
          <p:cNvPr id="20" name="Textfeld 19"/>
          <p:cNvSpPr txBox="1"/>
          <p:nvPr/>
        </p:nvSpPr>
        <p:spPr>
          <a:xfrm rot="1381988">
            <a:off x="2909844" y="2137803"/>
            <a:ext cx="347299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7200" b="0" i="0" u="none" strike="noStrike" kern="1200" cap="none" spc="0" normalizeH="0" baseline="0" noProof="0" dirty="0" smtClean="0">
                <a:ln w="19050">
                  <a:noFill/>
                </a:ln>
                <a:solidFill>
                  <a:srgbClr val="FF00FF"/>
                </a:solidFill>
                <a:effectLst>
                  <a:outerShdw blurRad="50800" dist="38100" dir="2700000" algn="tl" rotWithShape="0">
                    <a:prstClr val="black">
                      <a:alpha val="40000"/>
                    </a:prstClr>
                  </a:outerShdw>
                </a:effectLst>
                <a:uLnTx/>
                <a:uFillTx/>
                <a:latin typeface="Lobster 1.4" pitchFamily="50" charset="0"/>
                <a:ea typeface="+mn-ea"/>
                <a:cs typeface="+mn-cs"/>
              </a:rPr>
              <a:t>The Box</a:t>
            </a:r>
          </a:p>
        </p:txBody>
      </p:sp>
    </p:spTree>
    <p:extLst>
      <p:ext uri="{BB962C8B-B14F-4D97-AF65-F5344CB8AC3E}">
        <p14:creationId xmlns:p14="http://schemas.microsoft.com/office/powerpoint/2010/main" val="419561571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Deinen</a:t>
            </a:r>
            <a:r>
              <a:rPr lang="en-US" dirty="0" smtClean="0">
                <a:solidFill>
                  <a:srgbClr val="00B7FF"/>
                </a:solidFill>
              </a:rPr>
              <a:t> </a:t>
            </a:r>
            <a:r>
              <a:rPr lang="en-US" dirty="0" err="1" smtClean="0">
                <a:solidFill>
                  <a:srgbClr val="FF00FF"/>
                </a:solidFill>
              </a:rPr>
              <a:t>feind</a:t>
            </a:r>
            <a:endParaRPr lang="en-US" dirty="0">
              <a:solidFill>
                <a:srgbClr val="FF00FF"/>
              </a:solidFill>
            </a:endParaRPr>
          </a:p>
        </p:txBody>
      </p:sp>
      <p:sp>
        <p:nvSpPr>
          <p:cNvPr id="4" name="Textplatzhalter 3"/>
          <p:cNvSpPr>
            <a:spLocks noGrp="1"/>
          </p:cNvSpPr>
          <p:nvPr>
            <p:ph type="body" sz="quarter" idx="10"/>
          </p:nvPr>
        </p:nvSpPr>
        <p:spPr/>
        <p:txBody>
          <a:bodyPr/>
          <a:lstStyle/>
          <a:p>
            <a:r>
              <a:rPr lang="en-US" dirty="0" err="1" smtClean="0"/>
              <a:t>Kenne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respektiere</a:t>
            </a:r>
            <a:r>
              <a:rPr lang="en-US" dirty="0" smtClean="0"/>
              <a:t> </a:t>
            </a:r>
            <a:r>
              <a:rPr lang="en-US" dirty="0" err="1" smtClean="0"/>
              <a:t>ihn</a:t>
            </a:r>
            <a:r>
              <a:rPr lang="en-US" dirty="0" smtClean="0"/>
              <a:t>.</a:t>
            </a:r>
            <a:endParaRPr lang="en-US" dirty="0"/>
          </a:p>
        </p:txBody>
      </p:sp>
    </p:spTree>
    <p:extLst>
      <p:ext uri="{BB962C8B-B14F-4D97-AF65-F5344CB8AC3E}">
        <p14:creationId xmlns:p14="http://schemas.microsoft.com/office/powerpoint/2010/main" val="364268487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Weasel Words</a:t>
            </a:r>
            <a:endParaRPr lang="en-US" dirty="0"/>
          </a:p>
        </p:txBody>
      </p:sp>
      <p:sp>
        <p:nvSpPr>
          <p:cNvPr id="4" name="Textplatzhalter 3"/>
          <p:cNvSpPr>
            <a:spLocks noGrp="1"/>
          </p:cNvSpPr>
          <p:nvPr>
            <p:ph type="body" sz="quarter" idx="10"/>
          </p:nvPr>
        </p:nvSpPr>
        <p:spPr/>
        <p:txBody>
          <a:bodyPr/>
          <a:lstStyle/>
          <a:p>
            <a:endParaRPr lang="en-US"/>
          </a:p>
        </p:txBody>
      </p:sp>
      <p:sp>
        <p:nvSpPr>
          <p:cNvPr id="5" name="Textplatzhalt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7854064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“I can suck melancholy out of a song, as a </a:t>
            </a:r>
            <a:r>
              <a:rPr lang="en-US" sz="4400" dirty="0" err="1" smtClean="0">
                <a:solidFill>
                  <a:schemeClr val="tx1">
                    <a:lumMod val="50000"/>
                    <a:lumOff val="50000"/>
                  </a:schemeClr>
                </a:solidFill>
                <a:latin typeface="Roboto" pitchFamily="2" charset="0"/>
                <a:ea typeface="Roboto" pitchFamily="2" charset="0"/>
              </a:rPr>
              <a:t>weazel</a:t>
            </a:r>
            <a:r>
              <a:rPr lang="en-US" sz="4400" dirty="0" smtClean="0">
                <a:solidFill>
                  <a:schemeClr val="tx1">
                    <a:lumMod val="50000"/>
                    <a:lumOff val="50000"/>
                  </a:schemeClr>
                </a:solidFill>
                <a:latin typeface="Roboto" pitchFamily="2" charset="0"/>
                <a:ea typeface="Roboto" pitchFamily="2" charset="0"/>
              </a:rPr>
              <a:t> sucks eggs.”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Shakespeare, as you like it, ii. 5.</a:t>
            </a:r>
            <a:r>
              <a:rPr lang="en-US" sz="28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03071742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Taxonomie</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err="1" smtClean="0"/>
              <a:t>Klassifikation</a:t>
            </a:r>
            <a:endParaRPr lang="en-US" dirty="0"/>
          </a:p>
        </p:txBody>
      </p:sp>
      <p:sp>
        <p:nvSpPr>
          <p:cNvPr id="4" name="Textplatzhalter 3"/>
          <p:cNvSpPr>
            <a:spLocks noGrp="1"/>
          </p:cNvSpPr>
          <p:nvPr>
            <p:ph type="body" sz="quarter" idx="11"/>
          </p:nvPr>
        </p:nvSpPr>
        <p:spPr/>
        <p:txBody>
          <a:bodyPr/>
          <a:lstStyle/>
          <a:p>
            <a:r>
              <a:rPr lang="en-US" dirty="0" err="1" smtClean="0"/>
              <a:t>Ordnung</a:t>
            </a:r>
            <a:endParaRPr lang="en-US" dirty="0"/>
          </a:p>
        </p:txBody>
      </p:sp>
    </p:spTree>
    <p:extLst>
      <p:ext uri="{BB962C8B-B14F-4D97-AF65-F5344CB8AC3E}">
        <p14:creationId xmlns:p14="http://schemas.microsoft.com/office/powerpoint/2010/main" val="926442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rgbClr val="00B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417895316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13800" dirty="0" smtClean="0"/>
              <a:t>Double </a:t>
            </a:r>
            <a:r>
              <a:rPr lang="en-US" sz="13800" dirty="0" smtClean="0">
                <a:solidFill>
                  <a:srgbClr val="FF00FF"/>
                </a:solidFill>
              </a:rPr>
              <a:t>int</a:t>
            </a:r>
            <a:r>
              <a:rPr lang="en-US" sz="13800" dirty="0" smtClean="0"/>
              <a:t> </a:t>
            </a:r>
            <a:br>
              <a:rPr lang="en-US" sz="13800" dirty="0" smtClean="0"/>
            </a:br>
            <a:r>
              <a:rPr lang="en-US" sz="13800" dirty="0" smtClean="0"/>
              <a:t>long </a:t>
            </a:r>
            <a:r>
              <a:rPr lang="en-US" sz="13800" dirty="0" smtClean="0">
                <a:solidFill>
                  <a:srgbClr val="FF00FF"/>
                </a:solidFill>
              </a:rPr>
              <a:t>string</a:t>
            </a:r>
            <a:endParaRPr lang="en-US" sz="13800" dirty="0">
              <a:solidFill>
                <a:srgbClr val="FF00FF"/>
              </a:solidFill>
            </a:endParaRPr>
          </a:p>
        </p:txBody>
      </p:sp>
    </p:spTree>
    <p:extLst>
      <p:ext uri="{BB962C8B-B14F-4D97-AF65-F5344CB8AC3E}">
        <p14:creationId xmlns:p14="http://schemas.microsoft.com/office/powerpoint/2010/main" val="372451512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rgbClr val="FF00FF"/>
                </a:solidFill>
                <a:latin typeface="Consolas" pitchFamily="49" charset="0"/>
                <a:ea typeface="Roboto" pitchFamily="2" charset="0"/>
                <a:cs typeface="Consolas" pitchFamily="49" charset="0"/>
              </a:rPr>
              <a:t>p</a:t>
            </a:r>
            <a:r>
              <a:rPr lang="en-US" sz="2800" b="1" dirty="0" err="1" smtClean="0">
                <a:solidFill>
                  <a:schemeClr val="bg1"/>
                </a:solidFill>
                <a:latin typeface="Consolas" pitchFamily="49" charset="0"/>
                <a:ea typeface="Roboto" pitchFamily="2" charset="0"/>
                <a:cs typeface="Consolas" pitchFamily="49" charset="0"/>
              </a:rPr>
              <a:t>Window</a:t>
            </a:r>
            <a:r>
              <a:rPr lang="en-US" sz="2800" b="1" dirty="0" smtClean="0">
                <a:solidFill>
                  <a:schemeClr val="bg1"/>
                </a:solidFill>
                <a:latin typeface="Consolas" pitchFamily="49" charset="0"/>
                <a:ea typeface="Roboto" pitchFamily="2" charset="0"/>
                <a:cs typeface="Consolas" pitchFamily="49" charset="0"/>
              </a:rPr>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rgbClr val="FF00FF"/>
                </a:solidFill>
                <a:latin typeface="Consolas" pitchFamily="49" charset="0"/>
                <a:ea typeface="Roboto" pitchFamily="2" charset="0"/>
                <a:cs typeface="Consolas" pitchFamily="49" charset="0"/>
              </a:rPr>
              <a:t>c</a:t>
            </a:r>
            <a:r>
              <a:rPr lang="en-US" sz="2800" b="1" dirty="0" err="1" smtClean="0">
                <a:solidFill>
                  <a:schemeClr val="bg1"/>
                </a:solidFill>
                <a:latin typeface="Consolas" pitchFamily="49" charset="0"/>
                <a:ea typeface="Roboto" pitchFamily="2" charset="0"/>
                <a:cs typeface="Consolas" pitchFamily="49" charset="0"/>
              </a:rPr>
              <a:t>Customers</a:t>
            </a:r>
            <a:endParaRPr lang="en-US" sz="28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61881098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DllImport</a:t>
            </a:r>
            <a:r>
              <a:rPr lang="en-US" sz="2400" b="1" dirty="0" smtClean="0">
                <a:solidFill>
                  <a:schemeClr val="bg1"/>
                </a:solidFill>
                <a:latin typeface="Consolas" pitchFamily="49" charset="0"/>
                <a:ea typeface="Roboto" pitchFamily="2" charset="0"/>
                <a:cs typeface="Consolas" pitchFamily="49" charset="0"/>
              </a:rPr>
              <a:t>("user32.dll")]</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static extern bool</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CloseWindow</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rgbClr val="FF00FF"/>
                </a:solidFill>
                <a:latin typeface="Consolas" pitchFamily="49" charset="0"/>
                <a:ea typeface="Roboto" pitchFamily="2" charset="0"/>
                <a:cs typeface="Consolas" pitchFamily="49" charset="0"/>
              </a:rPr>
              <a:t> hWnd</a:t>
            </a:r>
            <a:r>
              <a:rPr lang="en-US" sz="2400" b="1" dirty="0" smtClean="0">
                <a:solidFill>
                  <a:schemeClr val="bg1"/>
                </a:solidFill>
                <a:latin typeface="Consolas" pitchFamily="49" charset="0"/>
                <a:ea typeface="Roboto" pitchFamily="2" charset="0"/>
                <a:cs typeface="Consolas" pitchFamily="49" charset="0"/>
              </a:rPr>
              <a:t>);</a:t>
            </a:r>
          </a:p>
        </p:txBody>
      </p:sp>
    </p:spTree>
    <p:extLst>
      <p:ext uri="{BB962C8B-B14F-4D97-AF65-F5344CB8AC3E}">
        <p14:creationId xmlns:p14="http://schemas.microsoft.com/office/powerpoint/2010/main" val="135723570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DllImport</a:t>
            </a:r>
            <a:r>
              <a:rPr lang="en-US" sz="2400" b="1" dirty="0" smtClean="0">
                <a:solidFill>
                  <a:schemeClr val="bg1"/>
                </a:solidFill>
                <a:latin typeface="Consolas" pitchFamily="49" charset="0"/>
                <a:ea typeface="Roboto" pitchFamily="2" charset="0"/>
                <a:cs typeface="Consolas" pitchFamily="49" charset="0"/>
              </a:rPr>
              <a:t>("user32.dll", </a:t>
            </a:r>
            <a:r>
              <a:rPr lang="en-US" sz="2400" b="1" dirty="0" err="1" smtClean="0">
                <a:solidFill>
                  <a:schemeClr val="bg1"/>
                </a:solidFill>
                <a:latin typeface="Consolas" pitchFamily="49" charset="0"/>
                <a:ea typeface="Roboto" pitchFamily="2" charset="0"/>
                <a:cs typeface="Consolas" pitchFamily="49" charset="0"/>
              </a:rPr>
              <a:t>SetLastError</a:t>
            </a:r>
            <a:r>
              <a:rPr lang="en-US" sz="2400" b="1" dirty="0" smtClean="0">
                <a:solidFill>
                  <a:schemeClr val="bg1"/>
                </a:solidFill>
                <a:latin typeface="Consolas" pitchFamily="49" charset="0"/>
                <a:ea typeface="Roboto" pitchFamily="2" charset="0"/>
                <a:cs typeface="Consolas" pitchFamily="49" charset="0"/>
              </a:rPr>
              <a:t>=true)]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static extern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CreateWindowEx</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WindowStylesEx</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dwExStyle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string </a:t>
            </a:r>
            <a:r>
              <a:rPr lang="en-US" sz="2400" b="1" dirty="0" err="1" smtClean="0">
                <a:solidFill>
                  <a:srgbClr val="FF00FF"/>
                </a:solidFill>
                <a:latin typeface="Consolas" pitchFamily="49" charset="0"/>
                <a:ea typeface="Roboto" pitchFamily="2" charset="0"/>
                <a:cs typeface="Consolas" pitchFamily="49" charset="0"/>
              </a:rPr>
              <a:t>lpClassName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string </a:t>
            </a:r>
            <a:r>
              <a:rPr lang="en-US" sz="2400" b="1" dirty="0" err="1" smtClean="0">
                <a:solidFill>
                  <a:srgbClr val="FF00FF"/>
                </a:solidFill>
                <a:latin typeface="Consolas" pitchFamily="49" charset="0"/>
                <a:ea typeface="Roboto" pitchFamily="2" charset="0"/>
                <a:cs typeface="Consolas" pitchFamily="49" charset="0"/>
              </a:rPr>
              <a:t>lpWindowName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WindowStyles</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dwStyle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x,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y,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a:t>
            </a:r>
            <a:r>
              <a:rPr lang="en-US" sz="2400" b="1" dirty="0" err="1" smtClean="0">
                <a:solidFill>
                  <a:srgbClr val="FF00FF"/>
                </a:solidFill>
                <a:latin typeface="Consolas" pitchFamily="49" charset="0"/>
                <a:ea typeface="Roboto" pitchFamily="2" charset="0"/>
                <a:cs typeface="Consolas" pitchFamily="49" charset="0"/>
              </a:rPr>
              <a:t>nWidth</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a:t>
            </a:r>
            <a:r>
              <a:rPr lang="en-US" sz="2400" b="1" dirty="0" err="1" smtClean="0">
                <a:solidFill>
                  <a:srgbClr val="FF00FF"/>
                </a:solidFill>
                <a:latin typeface="Consolas" pitchFamily="49" charset="0"/>
                <a:ea typeface="Roboto" pitchFamily="2" charset="0"/>
                <a:cs typeface="Consolas" pitchFamily="49" charset="0"/>
              </a:rPr>
              <a:t>nHeight</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hWndParent</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hMenu</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hInstance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lpParam</a:t>
            </a:r>
            <a:r>
              <a:rPr lang="en-US" sz="2400" b="1" dirty="0" smtClean="0">
                <a:solidFill>
                  <a:schemeClr val="bg1"/>
                </a:solidFill>
                <a:latin typeface="Consolas" pitchFamily="49" charset="0"/>
                <a:ea typeface="Roboto" pitchFamily="2" charset="0"/>
                <a:cs typeface="Consolas" pitchFamily="49" charset="0"/>
              </a:rPr>
              <a:t>);</a:t>
            </a:r>
          </a:p>
        </p:txBody>
      </p:sp>
    </p:spTree>
    <p:extLst>
      <p:ext uri="{BB962C8B-B14F-4D97-AF65-F5344CB8AC3E}">
        <p14:creationId xmlns:p14="http://schemas.microsoft.com/office/powerpoint/2010/main" val="426575504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dafuq-did-i-just-read-meme.jpg"/>
          <p:cNvPicPr>
            <a:picLocks noChangeAspect="1"/>
          </p:cNvPicPr>
          <p:nvPr/>
        </p:nvPicPr>
        <p:blipFill>
          <a:blip r:embed="rId2" cstate="print"/>
          <a:stretch>
            <a:fillRect/>
          </a:stretch>
        </p:blipFill>
        <p:spPr>
          <a:xfrm>
            <a:off x="1907704" y="1628800"/>
            <a:ext cx="5255506" cy="3531043"/>
          </a:xfrm>
          <a:prstGeom prst="rect">
            <a:avLst/>
          </a:prstGeom>
        </p:spPr>
      </p:pic>
    </p:spTree>
    <p:extLst>
      <p:ext uri="{BB962C8B-B14F-4D97-AF65-F5344CB8AC3E}">
        <p14:creationId xmlns:p14="http://schemas.microsoft.com/office/powerpoint/2010/main" val="4881609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public int </a:t>
            </a:r>
            <a:r>
              <a:rPr lang="en-US" sz="2000" b="1" dirty="0" err="1" smtClean="0">
                <a:solidFill>
                  <a:schemeClr val="bg1"/>
                </a:solidFill>
                <a:latin typeface="Consolas" pitchFamily="49" charset="0"/>
                <a:ea typeface="Roboto" pitchFamily="2" charset="0"/>
                <a:cs typeface="Consolas" pitchFamily="49" charset="0"/>
              </a:rPr>
              <a:t>Sum</a:t>
            </a:r>
            <a:r>
              <a:rPr lang="en-US" sz="2000" b="1" dirty="0" err="1" smtClean="0">
                <a:solidFill>
                  <a:srgbClr val="FF00FF"/>
                </a:solidFill>
                <a:latin typeface="Consolas" pitchFamily="49" charset="0"/>
                <a:ea typeface="Roboto" pitchFamily="2" charset="0"/>
                <a:cs typeface="Consolas" pitchFamily="49" charset="0"/>
              </a:rPr>
              <a:t>Integers</a:t>
            </a:r>
            <a:r>
              <a:rPr lang="en-US" sz="2000" b="1" dirty="0" err="1" smtClean="0">
                <a:solidFill>
                  <a:schemeClr val="bg1"/>
                </a:solidFill>
                <a:latin typeface="Consolas" pitchFamily="49" charset="0"/>
                <a:ea typeface="Roboto" pitchFamily="2" charset="0"/>
                <a:cs typeface="Consolas" pitchFamily="49" charset="0"/>
              </a:rPr>
              <a:t>UpTo</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bound)</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Enumerable.Range</a:t>
            </a:r>
            <a:r>
              <a:rPr lang="en-US" sz="2000" b="1" dirty="0" smtClean="0">
                <a:solidFill>
                  <a:schemeClr val="bg1"/>
                </a:solidFill>
                <a:latin typeface="Consolas" pitchFamily="49" charset="0"/>
                <a:ea typeface="Roboto" pitchFamily="2" charset="0"/>
                <a:cs typeface="Consolas" pitchFamily="49" charset="0"/>
              </a:rPr>
              <a:t>(1, bound).Sum();</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p>
        </p:txBody>
      </p:sp>
    </p:spTree>
    <p:extLst>
      <p:ext uri="{BB962C8B-B14F-4D97-AF65-F5344CB8AC3E}">
        <p14:creationId xmlns:p14="http://schemas.microsoft.com/office/powerpoint/2010/main" val="80751618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latin typeface="Consolas" pitchFamily="49" charset="0"/>
                <a:ea typeface="Roboto" pitchFamily="2" charset="0"/>
                <a:cs typeface="Consolas" pitchFamily="49" charset="0"/>
              </a:rPr>
              <a:t>readonly</a:t>
            </a:r>
            <a:r>
              <a:rPr lang="en-US" sz="2000" b="1" dirty="0" smtClean="0">
                <a:latin typeface="Consolas" pitchFamily="49" charset="0"/>
                <a:ea typeface="Roboto" pitchFamily="2" charset="0"/>
                <a:cs typeface="Consolas" pitchFamily="49" charset="0"/>
              </a:rPr>
              <a:t> </a:t>
            </a:r>
            <a:r>
              <a:rPr lang="en-US" sz="2000" b="1" dirty="0" err="1" smtClean="0">
                <a:solidFill>
                  <a:srgbClr val="00DB00"/>
                </a:solidFill>
                <a:latin typeface="Consolas" pitchFamily="49" charset="0"/>
                <a:ea typeface="Roboto" pitchFamily="2" charset="0"/>
                <a:cs typeface="Consolas" pitchFamily="49" charset="0"/>
              </a:rPr>
              <a:t>ICanStartAndStop</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counter;</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latin typeface="Consolas" pitchFamily="49" charset="0"/>
                <a:ea typeface="Roboto" pitchFamily="2" charset="0"/>
                <a:cs typeface="Consolas" pitchFamily="49" charset="0"/>
              </a:rPr>
              <a:t>readonly</a:t>
            </a:r>
            <a:r>
              <a:rPr lang="en-US" sz="2000" b="1" dirty="0" smtClean="0">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Wristwatch</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wristwatch;</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smtClean="0">
                <a:solidFill>
                  <a:srgbClr val="00DB00"/>
                </a:solidFill>
                <a:latin typeface="Consolas" pitchFamily="49" charset="0"/>
                <a:ea typeface="Roboto" pitchFamily="2" charset="0"/>
                <a:cs typeface="Consolas" pitchFamily="49" charset="0"/>
              </a:rPr>
              <a:t>Brush</a:t>
            </a:r>
            <a:r>
              <a:rPr lang="en-US" sz="2000" b="1" dirty="0" smtClean="0">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color;</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double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fontSize</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bool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isRunning</a:t>
            </a:r>
            <a:r>
              <a:rPr lang="en-US" sz="2000" b="1" dirty="0" smtClean="0">
                <a:solidFill>
                  <a:schemeClr val="bg1"/>
                </a:solidFill>
                <a:latin typeface="Consolas" pitchFamily="49" charset="0"/>
                <a:ea typeface="Roboto" pitchFamily="2" charset="0"/>
                <a:cs typeface="Consolas" pitchFamily="49" charset="0"/>
              </a:rPr>
              <a:t> = false;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solidFill>
                  <a:srgbClr val="00DB00"/>
                </a:solidFill>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timeLeft</a:t>
            </a:r>
            <a:r>
              <a:rPr lang="en-US" sz="2000" b="1" dirty="0" smtClean="0">
                <a:solidFill>
                  <a:schemeClr val="bg1"/>
                </a:solidFill>
                <a:latin typeface="Consolas" pitchFamily="49" charset="0"/>
                <a:ea typeface="Roboto" pitchFamily="2" charset="0"/>
                <a:cs typeface="Consolas" pitchFamily="49" charset="0"/>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22945350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rgbClr val="00B7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62863592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0; i &lt; </a:t>
            </a:r>
            <a:r>
              <a:rPr lang="en-US" sz="2000" b="1" dirty="0" err="1" smtClean="0">
                <a:solidFill>
                  <a:schemeClr val="bg1"/>
                </a:solidFill>
                <a:latin typeface="Consolas" pitchFamily="49" charset="0"/>
                <a:ea typeface="Roboto" pitchFamily="2" charset="0"/>
                <a:cs typeface="Consolas" pitchFamily="49" charset="0"/>
              </a:rPr>
              <a:t>customers.Count</a:t>
            </a:r>
            <a:r>
              <a:rPr lang="en-US" sz="2000" b="1" dirty="0" smtClean="0">
                <a:solidFill>
                  <a:schemeClr val="bg1"/>
                </a:solidFill>
                <a:latin typeface="Consolas" pitchFamily="49" charset="0"/>
                <a:ea typeface="Roboto" pitchFamily="2" charset="0"/>
                <a:cs typeface="Consolas" pitchFamily="49" charset="0"/>
              </a:rPr>
              <a:t>; i++)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Customer </a:t>
            </a:r>
            <a:r>
              <a:rPr lang="en-US" sz="2000" b="1" dirty="0" err="1" smtClean="0">
                <a:solidFill>
                  <a:srgbClr val="FF00FF"/>
                </a:solidFill>
                <a:latin typeface="Consolas" pitchFamily="49" charset="0"/>
                <a:ea typeface="Roboto" pitchFamily="2" charset="0"/>
                <a:cs typeface="Consolas" pitchFamily="49" charset="0"/>
              </a:rPr>
              <a:t>theCustomer</a:t>
            </a:r>
            <a:r>
              <a:rPr lang="en-US" sz="2000" b="1" dirty="0" smtClean="0">
                <a:solidFill>
                  <a:schemeClr val="bg1"/>
                </a:solidFill>
                <a:latin typeface="Consolas" pitchFamily="49" charset="0"/>
                <a:ea typeface="Roboto" pitchFamily="2" charset="0"/>
                <a:cs typeface="Consolas" pitchFamily="49" charset="0"/>
              </a:rPr>
              <a:t> = customers[i];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3990739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foreach</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customer</a:t>
            </a:r>
            <a:r>
              <a:rPr lang="en-US" sz="2000" b="1" dirty="0" smtClean="0">
                <a:latin typeface="Consolas" pitchFamily="49" charset="0"/>
                <a:ea typeface="Roboto" pitchFamily="2" charset="0"/>
                <a:cs typeface="Consolas" pitchFamily="49" charset="0"/>
              </a:rPr>
              <a:t> in </a:t>
            </a:r>
            <a:r>
              <a:rPr lang="en-US" sz="2000" b="1" dirty="0" smtClean="0">
                <a:solidFill>
                  <a:schemeClr val="bg1"/>
                </a:solidFill>
                <a:latin typeface="Consolas" pitchFamily="49" charset="0"/>
                <a:ea typeface="Roboto" pitchFamily="2" charset="0"/>
                <a:cs typeface="Consolas" pitchFamily="49" charset="0"/>
              </a:rPr>
              <a:t>customers)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27214402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MehrfachEn</a:t>
            </a:r>
            <a:endParaRPr lang="en-US" dirty="0"/>
          </a:p>
        </p:txBody>
      </p:sp>
      <p:sp>
        <p:nvSpPr>
          <p:cNvPr id="4" name="Textplatzhalter 3"/>
          <p:cNvSpPr>
            <a:spLocks noGrp="1"/>
          </p:cNvSpPr>
          <p:nvPr>
            <p:ph type="body" sz="quarter" idx="10"/>
          </p:nvPr>
        </p:nvSpPr>
        <p:spPr/>
        <p:txBody>
          <a:bodyPr/>
          <a:lstStyle/>
          <a:p>
            <a:r>
              <a:rPr lang="en-US" dirty="0" err="1" smtClean="0"/>
              <a:t>Hilfsmittel</a:t>
            </a:r>
            <a:r>
              <a:rPr lang="en-US" dirty="0" smtClean="0"/>
              <a:t> </a:t>
            </a:r>
            <a:r>
              <a:rPr lang="en-US" dirty="0" err="1" smtClean="0"/>
              <a:t>zur</a:t>
            </a:r>
            <a:endParaRPr lang="en-US" dirty="0"/>
          </a:p>
        </p:txBody>
      </p:sp>
      <p:sp>
        <p:nvSpPr>
          <p:cNvPr id="5" name="Textplatzhalter 4"/>
          <p:cNvSpPr>
            <a:spLocks noGrp="1"/>
          </p:cNvSpPr>
          <p:nvPr>
            <p:ph type="body" sz="quarter" idx="11"/>
          </p:nvPr>
        </p:nvSpPr>
        <p:spPr/>
        <p:txBody>
          <a:bodyPr/>
          <a:lstStyle/>
          <a:p>
            <a:r>
              <a:rPr lang="en-US" dirty="0" err="1" smtClean="0"/>
              <a:t>Vergabe</a:t>
            </a:r>
            <a:r>
              <a:rPr lang="en-US" dirty="0" smtClean="0"/>
              <a:t> des </a:t>
            </a:r>
            <a:r>
              <a:rPr lang="en-US" dirty="0" err="1" smtClean="0"/>
              <a:t>selben</a:t>
            </a:r>
            <a:r>
              <a:rPr lang="en-US" dirty="0" smtClean="0"/>
              <a:t> </a:t>
            </a:r>
            <a:r>
              <a:rPr lang="en-US" dirty="0" err="1" smtClean="0"/>
              <a:t>Namens</a:t>
            </a:r>
            <a:endParaRPr lang="en-US" dirty="0"/>
          </a:p>
        </p:txBody>
      </p:sp>
    </p:spTree>
    <p:extLst>
      <p:ext uri="{BB962C8B-B14F-4D97-AF65-F5344CB8AC3E}">
        <p14:creationId xmlns:p14="http://schemas.microsoft.com/office/powerpoint/2010/main" val="104928473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my</a:t>
            </a:r>
            <a:endParaRPr lang="en-US" sz="19900" dirty="0"/>
          </a:p>
        </p:txBody>
      </p:sp>
    </p:spTree>
    <p:extLst>
      <p:ext uri="{BB962C8B-B14F-4D97-AF65-F5344CB8AC3E}">
        <p14:creationId xmlns:p14="http://schemas.microsoft.com/office/powerpoint/2010/main" val="300162646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THE</a:t>
            </a:r>
            <a:endParaRPr lang="en-US" sz="19900" dirty="0"/>
          </a:p>
        </p:txBody>
      </p:sp>
    </p:spTree>
    <p:extLst>
      <p:ext uri="{BB962C8B-B14F-4D97-AF65-F5344CB8AC3E}">
        <p14:creationId xmlns:p14="http://schemas.microsoft.com/office/powerpoint/2010/main" val="34803567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AN</a:t>
            </a:r>
            <a:endParaRPr lang="en-US" sz="19900" dirty="0"/>
          </a:p>
        </p:txBody>
      </p:sp>
    </p:spTree>
    <p:extLst>
      <p:ext uri="{BB962C8B-B14F-4D97-AF65-F5344CB8AC3E}">
        <p14:creationId xmlns:p14="http://schemas.microsoft.com/office/powerpoint/2010/main" val="128882186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IT</a:t>
            </a:r>
            <a:endParaRPr lang="en-US" sz="19900" dirty="0"/>
          </a:p>
        </p:txBody>
      </p:sp>
    </p:spTree>
    <p:extLst>
      <p:ext uri="{BB962C8B-B14F-4D97-AF65-F5344CB8AC3E}">
        <p14:creationId xmlns:p14="http://schemas.microsoft.com/office/powerpoint/2010/main" val="333380484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339663077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19900" dirty="0"/>
              <a:t>Data</a:t>
            </a:r>
            <a:br>
              <a:rPr lang="en-US" sz="19900" dirty="0"/>
            </a:br>
            <a:r>
              <a:rPr lang="en-US" sz="19900" dirty="0">
                <a:solidFill>
                  <a:srgbClr val="FF00FF"/>
                </a:solidFill>
              </a:rPr>
              <a:t>Info</a:t>
            </a:r>
          </a:p>
        </p:txBody>
      </p:sp>
    </p:spTree>
    <p:extLst>
      <p:ext uri="{BB962C8B-B14F-4D97-AF65-F5344CB8AC3E}">
        <p14:creationId xmlns:p14="http://schemas.microsoft.com/office/powerpoint/2010/main" val="83413516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t>Function</a:t>
            </a:r>
            <a:br>
              <a:rPr lang="en-US" sz="19900" dirty="0" smtClean="0"/>
            </a:br>
            <a:r>
              <a:rPr lang="en-US" sz="19900" dirty="0">
                <a:solidFill>
                  <a:srgbClr val="FF00FF"/>
                </a:solidFill>
              </a:rPr>
              <a:t>Process</a:t>
            </a:r>
            <a:endParaRPr lang="en-US" sz="19900" dirty="0"/>
          </a:p>
        </p:txBody>
      </p:sp>
    </p:spTree>
    <p:extLst>
      <p:ext uri="{BB962C8B-B14F-4D97-AF65-F5344CB8AC3E}">
        <p14:creationId xmlns:p14="http://schemas.microsoft.com/office/powerpoint/2010/main" val="22318637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19900" dirty="0" smtClean="0"/>
              <a:t>System</a:t>
            </a:r>
            <a:br>
              <a:rPr lang="en-US" sz="19900" dirty="0" smtClean="0"/>
            </a:br>
            <a:r>
              <a:rPr lang="en-US" sz="19900" dirty="0" smtClean="0">
                <a:solidFill>
                  <a:srgbClr val="FF00FF"/>
                </a:solidFill>
              </a:rPr>
              <a:t>Model</a:t>
            </a:r>
            <a:endParaRPr lang="en-US" sz="19900" dirty="0">
              <a:solidFill>
                <a:srgbClr val="FF00FF"/>
              </a:solidFill>
            </a:endParaRPr>
          </a:p>
        </p:txBody>
      </p:sp>
    </p:spTree>
    <p:extLst>
      <p:ext uri="{BB962C8B-B14F-4D97-AF65-F5344CB8AC3E}">
        <p14:creationId xmlns:p14="http://schemas.microsoft.com/office/powerpoint/2010/main" val="40188901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1914" r="86719"/>
                    </a14:imgEffect>
                  </a14:imgLayer>
                </a14:imgProps>
              </a:ext>
              <a:ext uri="{28A0092B-C50C-407E-A947-70E740481C1C}">
                <a14:useLocalDpi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Details</a:t>
            </a:r>
            <a:endParaRPr lang="de-DE" sz="3200" dirty="0">
              <a:latin typeface="Roboto" pitchFamily="2" charset="0"/>
              <a:ea typeface="Roboto" pitchFamily="2" charset="0"/>
            </a:endParaRPr>
          </a:p>
        </p:txBody>
      </p:sp>
      <p:sp>
        <p:nvSpPr>
          <p:cNvPr id="4" name="Rechteck 3"/>
          <p:cNvSpPr/>
          <p:nvPr/>
        </p:nvSpPr>
        <p:spPr>
          <a:xfrm>
            <a:off x="2555776" y="2492896"/>
            <a:ext cx="1800200" cy="1800200"/>
          </a:xfrm>
          <a:prstGeom prst="rect">
            <a:avLst/>
          </a:prstGeom>
          <a:solidFill>
            <a:srgbClr val="00DB00"/>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latin typeface="Roboto" pitchFamily="2" charset="0"/>
                <a:ea typeface="Roboto" pitchFamily="2" charset="0"/>
              </a:rPr>
              <a:t>Vanity</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45281880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DB00"/>
                </a:solidFill>
              </a:rPr>
              <a:t>IMPORTANCE</a:t>
            </a:r>
            <a:endParaRPr lang="en-US" dirty="0">
              <a:solidFill>
                <a:srgbClr val="00DB00"/>
              </a:solidFill>
            </a:endParaRPr>
          </a:p>
        </p:txBody>
      </p:sp>
      <p:sp>
        <p:nvSpPr>
          <p:cNvPr id="4" name="Textplatzhalter 3"/>
          <p:cNvSpPr>
            <a:spLocks noGrp="1"/>
          </p:cNvSpPr>
          <p:nvPr>
            <p:ph type="body" sz="quarter" idx="10"/>
          </p:nvPr>
        </p:nvSpPr>
        <p:spPr/>
        <p:txBody>
          <a:bodyPr/>
          <a:lstStyle/>
          <a:p>
            <a:r>
              <a:rPr lang="en-US" dirty="0" err="1" smtClean="0"/>
              <a:t>Eitle</a:t>
            </a:r>
            <a:r>
              <a:rPr lang="en-US" dirty="0" smtClean="0"/>
              <a:t> </a:t>
            </a:r>
            <a:r>
              <a:rPr lang="en-US" dirty="0" err="1" smtClean="0"/>
              <a:t>Wichtigtuer</a:t>
            </a:r>
            <a:endParaRPr lang="en-US" dirty="0"/>
          </a:p>
        </p:txBody>
      </p:sp>
      <p:sp>
        <p:nvSpPr>
          <p:cNvPr id="5" name="Textplatzhalter 4"/>
          <p:cNvSpPr>
            <a:spLocks noGrp="1"/>
          </p:cNvSpPr>
          <p:nvPr>
            <p:ph type="body" sz="quarter" idx="11"/>
          </p:nvPr>
        </p:nvSpPr>
        <p:spPr/>
        <p:txBody>
          <a:bodyPr/>
          <a:lstStyle/>
          <a:p>
            <a:r>
              <a:rPr lang="en-US" dirty="0" err="1" smtClean="0"/>
              <a:t>Aufgeblasen</a:t>
            </a:r>
            <a:r>
              <a:rPr lang="en-US" dirty="0" smtClean="0"/>
              <a:t>!</a:t>
            </a:r>
            <a:endParaRPr lang="en-US" dirty="0"/>
          </a:p>
        </p:txBody>
      </p:sp>
    </p:spTree>
    <p:extLst>
      <p:ext uri="{BB962C8B-B14F-4D97-AF65-F5344CB8AC3E}">
        <p14:creationId xmlns:p14="http://schemas.microsoft.com/office/powerpoint/2010/main" val="169947161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00DB00"/>
                </a:solidFill>
              </a:rPr>
              <a:t>Flexible</a:t>
            </a:r>
            <a:br>
              <a:rPr lang="en-US" sz="19900" dirty="0">
                <a:solidFill>
                  <a:srgbClr val="00DB00"/>
                </a:solidFill>
              </a:rPr>
            </a:br>
            <a:r>
              <a:rPr lang="en-US" sz="19900" dirty="0">
                <a:solidFill>
                  <a:srgbClr val="FF7400"/>
                </a:solidFill>
              </a:rPr>
              <a:t>General</a:t>
            </a:r>
          </a:p>
        </p:txBody>
      </p:sp>
    </p:spTree>
    <p:extLst>
      <p:ext uri="{BB962C8B-B14F-4D97-AF65-F5344CB8AC3E}">
        <p14:creationId xmlns:p14="http://schemas.microsoft.com/office/powerpoint/2010/main" val="315639782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00DB00"/>
                </a:solidFill>
              </a:rPr>
              <a:t>Extended</a:t>
            </a:r>
            <a:br>
              <a:rPr lang="en-US" sz="19900" dirty="0">
                <a:solidFill>
                  <a:srgbClr val="00DB00"/>
                </a:solidFill>
              </a:rPr>
            </a:br>
            <a:r>
              <a:rPr lang="en-US" sz="19900" dirty="0">
                <a:solidFill>
                  <a:srgbClr val="FF7400"/>
                </a:solidFill>
              </a:rPr>
              <a:t>Super</a:t>
            </a:r>
          </a:p>
        </p:txBody>
      </p:sp>
    </p:spTree>
    <p:extLst>
      <p:ext uri="{BB962C8B-B14F-4D97-AF65-F5344CB8AC3E}">
        <p14:creationId xmlns:p14="http://schemas.microsoft.com/office/powerpoint/2010/main" val="165458371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00DB00"/>
                </a:solidFill>
              </a:rPr>
              <a:t>ABSTRACT</a:t>
            </a:r>
            <a:endParaRPr lang="en-US" sz="19900" dirty="0">
              <a:solidFill>
                <a:srgbClr val="00DB00"/>
              </a:solidFill>
            </a:endParaRPr>
          </a:p>
        </p:txBody>
      </p:sp>
    </p:spTree>
    <p:extLst>
      <p:ext uri="{BB962C8B-B14F-4D97-AF65-F5344CB8AC3E}">
        <p14:creationId xmlns:p14="http://schemas.microsoft.com/office/powerpoint/2010/main" val="182467711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latin typeface="Consolas" pitchFamily="49" charset="0"/>
                <a:ea typeface="Roboto" pitchFamily="2" charset="0"/>
                <a:cs typeface="Consolas" pitchFamily="49" charset="0"/>
              </a:rPr>
              <a:t>	public </a:t>
            </a:r>
            <a:r>
              <a:rPr lang="en-US" sz="2000" b="1" dirty="0">
                <a:latin typeface="Consolas" pitchFamily="49" charset="0"/>
                <a:ea typeface="Roboto" pitchFamily="2" charset="0"/>
                <a:cs typeface="Consolas" pitchFamily="49" charset="0"/>
              </a:rPr>
              <a:t>abstract class </a:t>
            </a:r>
            <a:r>
              <a:rPr lang="en-US" sz="2000" b="1" dirty="0" err="1">
                <a:solidFill>
                  <a:schemeClr val="bg1"/>
                </a:solidFill>
                <a:latin typeface="Consolas" pitchFamily="49" charset="0"/>
                <a:ea typeface="Roboto" pitchFamily="2" charset="0"/>
                <a:cs typeface="Consolas" pitchFamily="49" charset="0"/>
              </a:rPr>
              <a:t>AbstractTopLevelItem</a:t>
            </a: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extends</a:t>
            </a:r>
            <a:r>
              <a:rPr lang="en-US" sz="2000" b="1" dirty="0" smtClean="0">
                <a:solidFill>
                  <a:schemeClr val="bg1"/>
                </a:solidFill>
                <a:latin typeface="Consolas" pitchFamily="49" charset="0"/>
                <a:ea typeface="Roboto" pitchFamily="2" charset="0"/>
                <a:cs typeface="Consolas" pitchFamily="49" charset="0"/>
              </a:rPr>
              <a:t> </a:t>
            </a:r>
            <a:r>
              <a:rPr lang="en-US" sz="2000" b="1" dirty="0" err="1">
                <a:solidFill>
                  <a:schemeClr val="bg1"/>
                </a:solidFill>
                <a:latin typeface="Consolas" pitchFamily="49" charset="0"/>
                <a:ea typeface="Roboto" pitchFamily="2" charset="0"/>
                <a:cs typeface="Consolas" pitchFamily="49" charset="0"/>
              </a:rPr>
              <a:t>AbstractItem</a:t>
            </a: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implements</a:t>
            </a:r>
            <a:r>
              <a:rPr lang="en-US" sz="2000" b="1" dirty="0" smtClean="0">
                <a:solidFill>
                  <a:schemeClr val="bg1"/>
                </a:solidFill>
                <a:latin typeface="Consolas" pitchFamily="49" charset="0"/>
                <a:ea typeface="Roboto" pitchFamily="2" charset="0"/>
                <a:cs typeface="Consolas" pitchFamily="49" charset="0"/>
              </a:rPr>
              <a:t> </a:t>
            </a:r>
            <a:r>
              <a:rPr lang="en-US" sz="2000" b="1" dirty="0" err="1">
                <a:solidFill>
                  <a:schemeClr val="bg1"/>
                </a:solidFill>
                <a:latin typeface="Consolas" pitchFamily="49" charset="0"/>
                <a:ea typeface="Roboto" pitchFamily="2" charset="0"/>
                <a:cs typeface="Consolas" pitchFamily="49" charset="0"/>
              </a:rPr>
              <a:t>TopLevelItem</a:t>
            </a:r>
            <a:r>
              <a:rPr lang="en-US" sz="2000" b="1" dirty="0">
                <a:solidFill>
                  <a:schemeClr val="bg1"/>
                </a:solidFill>
                <a:latin typeface="Consolas" pitchFamily="49" charset="0"/>
                <a:ea typeface="Roboto" pitchFamily="2" charset="0"/>
                <a:cs typeface="Consolas" pitchFamily="49" charset="0"/>
              </a:rPr>
              <a:t>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80006225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DB00"/>
                </a:solidFill>
              </a:rPr>
              <a:t>Simplicity</a:t>
            </a:r>
            <a:endParaRPr lang="en-US" dirty="0">
              <a:solidFill>
                <a:srgbClr val="00DB00"/>
              </a:solidFill>
            </a:endParaRPr>
          </a:p>
        </p:txBody>
      </p:sp>
      <p:sp>
        <p:nvSpPr>
          <p:cNvPr id="4" name="Textplatzhalter 3"/>
          <p:cNvSpPr>
            <a:spLocks noGrp="1"/>
          </p:cNvSpPr>
          <p:nvPr>
            <p:ph type="body" sz="quarter" idx="10"/>
          </p:nvPr>
        </p:nvSpPr>
        <p:spPr/>
        <p:txBody>
          <a:bodyPr/>
          <a:lstStyle/>
          <a:p>
            <a:r>
              <a:rPr lang="en-US" dirty="0" smtClean="0"/>
              <a:t>Die </a:t>
            </a:r>
            <a:r>
              <a:rPr lang="en-US" dirty="0" err="1" smtClean="0"/>
              <a:t>Schönheit</a:t>
            </a:r>
            <a:r>
              <a:rPr lang="en-US" dirty="0" smtClean="0"/>
              <a:t> </a:t>
            </a:r>
            <a:r>
              <a:rPr lang="en-US" dirty="0" err="1" smtClean="0"/>
              <a:t>liegt</a:t>
            </a:r>
            <a:endParaRPr lang="en-US" dirty="0"/>
          </a:p>
        </p:txBody>
      </p:sp>
      <p:sp>
        <p:nvSpPr>
          <p:cNvPr id="5" name="Textplatzhalter 4"/>
          <p:cNvSpPr>
            <a:spLocks noGrp="1"/>
          </p:cNvSpPr>
          <p:nvPr>
            <p:ph type="body" sz="quarter" idx="11"/>
          </p:nvPr>
        </p:nvSpPr>
        <p:spPr/>
        <p:txBody>
          <a:bodyPr/>
          <a:lstStyle/>
          <a:p>
            <a:r>
              <a:rPr lang="en-US" dirty="0" err="1" smtClean="0"/>
              <a:t>im</a:t>
            </a:r>
            <a:r>
              <a:rPr lang="en-US" dirty="0" smtClean="0"/>
              <a:t> </a:t>
            </a:r>
            <a:r>
              <a:rPr lang="en-US" dirty="0" err="1" smtClean="0"/>
              <a:t>Auge</a:t>
            </a:r>
            <a:r>
              <a:rPr lang="en-US" dirty="0" smtClean="0"/>
              <a:t> des </a:t>
            </a:r>
            <a:r>
              <a:rPr lang="en-US" dirty="0" err="1" smtClean="0"/>
              <a:t>Betrachters</a:t>
            </a:r>
            <a:endParaRPr lang="en-US" dirty="0"/>
          </a:p>
        </p:txBody>
      </p:sp>
    </p:spTree>
    <p:extLst>
      <p:ext uri="{BB962C8B-B14F-4D97-AF65-F5344CB8AC3E}">
        <p14:creationId xmlns:p14="http://schemas.microsoft.com/office/powerpoint/2010/main" val="341310708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FF7400"/>
                </a:solidFill>
              </a:rPr>
              <a:t>Basic</a:t>
            </a:r>
            <a:r>
              <a:rPr lang="en-US" sz="19900" dirty="0">
                <a:solidFill>
                  <a:srgbClr val="00DB00"/>
                </a:solidFill>
              </a:rPr>
              <a:t/>
            </a:r>
            <a:br>
              <a:rPr lang="en-US" sz="19900" dirty="0">
                <a:solidFill>
                  <a:srgbClr val="00DB00"/>
                </a:solidFill>
              </a:rPr>
            </a:br>
            <a:r>
              <a:rPr lang="en-US" sz="19900" dirty="0">
                <a:solidFill>
                  <a:srgbClr val="00DB00"/>
                </a:solidFill>
              </a:rPr>
              <a:t>Easy</a:t>
            </a:r>
          </a:p>
        </p:txBody>
      </p:sp>
    </p:spTree>
    <p:extLst>
      <p:ext uri="{BB962C8B-B14F-4D97-AF65-F5344CB8AC3E}">
        <p14:creationId xmlns:p14="http://schemas.microsoft.com/office/powerpoint/2010/main" val="406361977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FF7400"/>
                </a:solidFill>
              </a:rPr>
              <a:t>New</a:t>
            </a:r>
            <a:r>
              <a:rPr lang="en-US" sz="19900" dirty="0" smtClean="0">
                <a:solidFill>
                  <a:srgbClr val="00DB00"/>
                </a:solidFill>
              </a:rPr>
              <a:t/>
            </a:r>
            <a:br>
              <a:rPr lang="en-US" sz="19900" dirty="0" smtClean="0">
                <a:solidFill>
                  <a:srgbClr val="00DB00"/>
                </a:solidFill>
              </a:rPr>
            </a:br>
            <a:r>
              <a:rPr lang="en-US" sz="19900" dirty="0" smtClean="0">
                <a:solidFill>
                  <a:srgbClr val="00DB00"/>
                </a:solidFill>
              </a:rPr>
              <a:t>Special</a:t>
            </a:r>
            <a:endParaRPr lang="en-US" sz="19900" dirty="0">
              <a:solidFill>
                <a:srgbClr val="00DB00"/>
              </a:solidFill>
            </a:endParaRPr>
          </a:p>
        </p:txBody>
      </p:sp>
    </p:spTree>
    <p:extLst>
      <p:ext uri="{BB962C8B-B14F-4D97-AF65-F5344CB8AC3E}">
        <p14:creationId xmlns:p14="http://schemas.microsoft.com/office/powerpoint/2010/main" val="348081548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00DB00"/>
                </a:solidFill>
              </a:rPr>
              <a:t>Simple</a:t>
            </a:r>
            <a:endParaRPr lang="en-US" sz="19900" dirty="0">
              <a:solidFill>
                <a:srgbClr val="00DB00"/>
              </a:solidFill>
            </a:endParaRPr>
          </a:p>
        </p:txBody>
      </p:sp>
    </p:spTree>
    <p:extLst>
      <p:ext uri="{BB962C8B-B14F-4D97-AF65-F5344CB8AC3E}">
        <p14:creationId xmlns:p14="http://schemas.microsoft.com/office/powerpoint/2010/main" val="4172074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Details</a:t>
            </a:r>
            <a:endParaRPr lang="de-DE" sz="3200" dirty="0">
              <a:latin typeface="Roboto" pitchFamily="2" charset="0"/>
              <a:ea typeface="Roboto" pitchFamily="2" charset="0"/>
            </a:endParaRPr>
          </a:p>
        </p:txBody>
      </p:sp>
      <p:sp>
        <p:nvSpPr>
          <p:cNvPr id="4" name="Rechteck 3"/>
          <p:cNvSpPr/>
          <p:nvPr/>
        </p:nvSpPr>
        <p:spPr>
          <a:xfrm>
            <a:off x="2555776" y="249289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latin typeface="Roboto" pitchFamily="2" charset="0"/>
                <a:ea typeface="Roboto" pitchFamily="2" charset="0"/>
              </a:rPr>
              <a:t>Vanity</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11904315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Shape</a:t>
            </a:r>
            <a:endParaRPr lang="en-US" dirty="0"/>
          </a:p>
        </p:txBody>
      </p:sp>
      <p:sp>
        <p:nvSpPr>
          <p:cNvPr id="4" name="Textplatzhalter 3"/>
          <p:cNvSpPr>
            <a:spLocks noGrp="1"/>
          </p:cNvSpPr>
          <p:nvPr>
            <p:ph type="body" sz="quarter" idx="10"/>
          </p:nvPr>
        </p:nvSpPr>
        <p:spPr/>
        <p:txBody>
          <a:bodyPr/>
          <a:lstStyle/>
          <a:p>
            <a:r>
              <a:rPr lang="en-US" dirty="0" err="1" smtClean="0"/>
              <a:t>Mit</a:t>
            </a:r>
            <a:r>
              <a:rPr lang="en-US" dirty="0" smtClean="0"/>
              <a:t> </a:t>
            </a:r>
            <a:r>
              <a:rPr lang="en-US" dirty="0" err="1" smtClean="0"/>
              <a:t>Förmchen</a:t>
            </a:r>
            <a:r>
              <a:rPr lang="en-US" dirty="0" smtClean="0"/>
              <a:t> </a:t>
            </a:r>
            <a:r>
              <a:rPr lang="en-US" dirty="0" err="1" smtClean="0"/>
              <a:t>spielen</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419943994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rPr>
              <a:t>List</a:t>
            </a:r>
            <a:br>
              <a:rPr lang="en-US" dirty="0" smtClean="0">
                <a:solidFill>
                  <a:srgbClr val="FF7400"/>
                </a:solidFill>
              </a:rPr>
            </a:br>
            <a:r>
              <a:rPr lang="en-US" dirty="0" smtClean="0">
                <a:solidFill>
                  <a:srgbClr val="FF7400"/>
                </a:solidFill>
              </a:rPr>
              <a:t>Query</a:t>
            </a:r>
            <a:br>
              <a:rPr lang="en-US" dirty="0" smtClean="0">
                <a:solidFill>
                  <a:srgbClr val="FF7400"/>
                </a:solidFill>
              </a:rPr>
            </a:br>
            <a:r>
              <a:rPr lang="en-US" dirty="0" smtClean="0">
                <a:solidFill>
                  <a:srgbClr val="FF7400"/>
                </a:solidFill>
              </a:rPr>
              <a:t>Array</a:t>
            </a:r>
            <a:br>
              <a:rPr lang="en-US" dirty="0" smtClean="0">
                <a:solidFill>
                  <a:srgbClr val="FF7400"/>
                </a:solidFill>
              </a:rPr>
            </a:br>
            <a:r>
              <a:rPr lang="en-US" dirty="0" smtClean="0">
                <a:solidFill>
                  <a:srgbClr val="FF7400"/>
                </a:solidFill>
              </a:rPr>
              <a:t>Dictionary</a:t>
            </a:r>
            <a:br>
              <a:rPr lang="en-US" dirty="0" smtClean="0">
                <a:solidFill>
                  <a:srgbClr val="FF7400"/>
                </a:solidFill>
              </a:rPr>
            </a:br>
            <a:r>
              <a:rPr lang="en-US" dirty="0" smtClean="0">
                <a:solidFill>
                  <a:srgbClr val="FF7400"/>
                </a:solidFill>
              </a:rPr>
              <a:t>VIEW</a:t>
            </a:r>
            <a:endParaRPr lang="en-US" dirty="0">
              <a:solidFill>
                <a:srgbClr val="FF7400"/>
              </a:solidFill>
            </a:endParaRPr>
          </a:p>
        </p:txBody>
      </p:sp>
    </p:spTree>
    <p:extLst>
      <p:ext uri="{BB962C8B-B14F-4D97-AF65-F5344CB8AC3E}">
        <p14:creationId xmlns:p14="http://schemas.microsoft.com/office/powerpoint/2010/main" val="35151736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BehaviorAL</a:t>
            </a:r>
            <a:endParaRPr lang="en-US" dirty="0"/>
          </a:p>
        </p:txBody>
      </p:sp>
      <p:sp>
        <p:nvSpPr>
          <p:cNvPr id="4" name="Textplatzhalter 3"/>
          <p:cNvSpPr>
            <a:spLocks noGrp="1"/>
          </p:cNvSpPr>
          <p:nvPr>
            <p:ph type="body" sz="quarter" idx="10"/>
          </p:nvPr>
        </p:nvSpPr>
        <p:spPr/>
        <p:txBody>
          <a:bodyPr/>
          <a:lstStyle/>
          <a:p>
            <a:r>
              <a:rPr lang="en-US" dirty="0" err="1" smtClean="0"/>
              <a:t>Benimm</a:t>
            </a:r>
            <a:r>
              <a:rPr lang="en-US" dirty="0" smtClean="0"/>
              <a:t> </a:t>
            </a:r>
            <a:r>
              <a:rPr lang="en-US" dirty="0" err="1" smtClean="0"/>
              <a:t>dich</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118711392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rPr>
              <a:t>Dynamic</a:t>
            </a:r>
            <a:br>
              <a:rPr lang="en-US" dirty="0" smtClean="0">
                <a:solidFill>
                  <a:srgbClr val="FF7400"/>
                </a:solidFill>
              </a:rPr>
            </a:br>
            <a:r>
              <a:rPr lang="en-US" dirty="0" smtClean="0">
                <a:solidFill>
                  <a:srgbClr val="FF7400"/>
                </a:solidFill>
              </a:rPr>
              <a:t>Lazy</a:t>
            </a:r>
            <a:br>
              <a:rPr lang="en-US" dirty="0" smtClean="0">
                <a:solidFill>
                  <a:srgbClr val="FF7400"/>
                </a:solidFill>
              </a:rPr>
            </a:br>
            <a:r>
              <a:rPr lang="en-US" dirty="0" smtClean="0">
                <a:solidFill>
                  <a:srgbClr val="FF7400"/>
                </a:solidFill>
              </a:rPr>
              <a:t>Local</a:t>
            </a:r>
            <a:br>
              <a:rPr lang="en-US" dirty="0" smtClean="0">
                <a:solidFill>
                  <a:srgbClr val="FF7400"/>
                </a:solidFill>
              </a:rPr>
            </a:br>
            <a:r>
              <a:rPr lang="en-US" dirty="0" smtClean="0">
                <a:solidFill>
                  <a:srgbClr val="FF7400"/>
                </a:solidFill>
              </a:rPr>
              <a:t>Constant</a:t>
            </a:r>
            <a:br>
              <a:rPr lang="en-US" dirty="0" smtClean="0">
                <a:solidFill>
                  <a:srgbClr val="FF7400"/>
                </a:solidFill>
              </a:rPr>
            </a:br>
            <a:r>
              <a:rPr lang="en-US" dirty="0" smtClean="0">
                <a:solidFill>
                  <a:srgbClr val="FF7400"/>
                </a:solidFill>
              </a:rPr>
              <a:t>Global</a:t>
            </a:r>
            <a:endParaRPr lang="en-US" dirty="0">
              <a:solidFill>
                <a:srgbClr val="FF7400"/>
              </a:solidFill>
            </a:endParaRPr>
          </a:p>
        </p:txBody>
      </p:sp>
    </p:spTree>
    <p:extLst>
      <p:ext uri="{BB962C8B-B14F-4D97-AF65-F5344CB8AC3E}">
        <p14:creationId xmlns:p14="http://schemas.microsoft.com/office/powerpoint/2010/main" val="309216864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Test</a:t>
            </a:r>
            <a:endParaRPr lang="en-US" dirty="0"/>
          </a:p>
        </p:txBody>
      </p:sp>
      <p:sp>
        <p:nvSpPr>
          <p:cNvPr id="4" name="Textplatzhalter 3"/>
          <p:cNvSpPr>
            <a:spLocks noGrp="1"/>
          </p:cNvSpPr>
          <p:nvPr>
            <p:ph type="body" sz="quarter" idx="10"/>
          </p:nvPr>
        </p:nvSpPr>
        <p:spPr/>
        <p:txBody>
          <a:bodyPr/>
          <a:lstStyle/>
          <a:p>
            <a:r>
              <a:rPr lang="en-US" dirty="0" err="1" smtClean="0"/>
              <a:t>Klappts</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105512558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solidFill>
                  <a:srgbClr val="FF7400"/>
                </a:solidFill>
              </a:rPr>
              <a:t>MOCK</a:t>
            </a:r>
            <a:br>
              <a:rPr lang="en-US" dirty="0" smtClean="0">
                <a:solidFill>
                  <a:srgbClr val="FF7400"/>
                </a:solidFill>
              </a:rPr>
            </a:br>
            <a:r>
              <a:rPr lang="en-US" dirty="0" smtClean="0">
                <a:solidFill>
                  <a:srgbClr val="FF7400"/>
                </a:solidFill>
              </a:rPr>
              <a:t>Stub</a:t>
            </a:r>
            <a:br>
              <a:rPr lang="en-US" dirty="0" smtClean="0">
                <a:solidFill>
                  <a:srgbClr val="FF7400"/>
                </a:solidFill>
              </a:rPr>
            </a:br>
            <a:r>
              <a:rPr lang="en-US" dirty="0" smtClean="0">
                <a:solidFill>
                  <a:srgbClr val="FF7400"/>
                </a:solidFill>
              </a:rPr>
              <a:t>Fake</a:t>
            </a:r>
            <a:endParaRPr lang="en-US" dirty="0">
              <a:solidFill>
                <a:srgbClr val="FF7400"/>
              </a:solidFill>
            </a:endParaRPr>
          </a:p>
        </p:txBody>
      </p:sp>
    </p:spTree>
    <p:extLst>
      <p:ext uri="{BB962C8B-B14F-4D97-AF65-F5344CB8AC3E}">
        <p14:creationId xmlns:p14="http://schemas.microsoft.com/office/powerpoint/2010/main" val="227245241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smtClean="0">
                <a:solidFill>
                  <a:srgbClr val="FF00FF"/>
                </a:solidFill>
              </a:rPr>
              <a:t>Dynamic</a:t>
            </a:r>
            <a:r>
              <a:rPr lang="en-US" dirty="0" err="1" smtClean="0">
                <a:solidFill>
                  <a:srgbClr val="FF7400"/>
                </a:solidFill>
              </a:rPr>
              <a:t>MOCK</a:t>
            </a:r>
            <a:r>
              <a:rPr lang="en-US" dirty="0" smtClean="0">
                <a:solidFill>
                  <a:srgbClr val="FF7400"/>
                </a:solidFill>
              </a:rPr>
              <a:t/>
            </a:r>
            <a:br>
              <a:rPr lang="en-US" dirty="0" smtClean="0">
                <a:solidFill>
                  <a:srgbClr val="FF7400"/>
                </a:solidFill>
              </a:rPr>
            </a:br>
            <a:r>
              <a:rPr lang="en-US" dirty="0" err="1" smtClean="0">
                <a:solidFill>
                  <a:srgbClr val="FF00FF"/>
                </a:solidFill>
              </a:rPr>
              <a:t>STrickt</a:t>
            </a:r>
            <a:r>
              <a:rPr lang="en-US" dirty="0" err="1" smtClean="0">
                <a:solidFill>
                  <a:srgbClr val="FF7400"/>
                </a:solidFill>
              </a:rPr>
              <a:t>mock</a:t>
            </a:r>
            <a:endParaRPr lang="en-US" dirty="0">
              <a:solidFill>
                <a:srgbClr val="FF7400"/>
              </a:solidFill>
            </a:endParaRPr>
          </a:p>
        </p:txBody>
      </p:sp>
    </p:spTree>
    <p:extLst>
      <p:ext uri="{BB962C8B-B14F-4D97-AF65-F5344CB8AC3E}">
        <p14:creationId xmlns:p14="http://schemas.microsoft.com/office/powerpoint/2010/main" val="286897268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Mocks</a:t>
            </a:r>
            <a:endParaRPr lang="en-US" dirty="0"/>
          </a:p>
        </p:txBody>
      </p:sp>
      <p:sp>
        <p:nvSpPr>
          <p:cNvPr id="3" name="Textplatzhalter 2"/>
          <p:cNvSpPr>
            <a:spLocks noGrp="1"/>
          </p:cNvSpPr>
          <p:nvPr>
            <p:ph type="body" sz="quarter" idx="10"/>
          </p:nvPr>
        </p:nvSpPr>
        <p:spPr/>
        <p:txBody>
          <a:bodyPr/>
          <a:lstStyle/>
          <a:p>
            <a:endParaRPr lang="en-US" dirty="0"/>
          </a:p>
        </p:txBody>
      </p:sp>
      <p:sp>
        <p:nvSpPr>
          <p:cNvPr id="4" name="Textplatzhalter 3"/>
          <p:cNvSpPr>
            <a:spLocks noGrp="1"/>
          </p:cNvSpPr>
          <p:nvPr>
            <p:ph type="body" sz="quarter" idx="11"/>
          </p:nvPr>
        </p:nvSpPr>
        <p:spPr/>
        <p:txBody>
          <a:bodyPr/>
          <a:lstStyle/>
          <a:p>
            <a:r>
              <a:rPr lang="en-US" dirty="0" smtClean="0"/>
              <a:t>Sind </a:t>
            </a:r>
            <a:r>
              <a:rPr lang="en-US" dirty="0" err="1" smtClean="0"/>
              <a:t>keine</a:t>
            </a:r>
            <a:r>
              <a:rPr lang="en-US" dirty="0" smtClean="0"/>
              <a:t> Stubs.</a:t>
            </a:r>
            <a:endParaRPr lang="en-US" dirty="0"/>
          </a:p>
        </p:txBody>
      </p:sp>
    </p:spTree>
    <p:extLst>
      <p:ext uri="{BB962C8B-B14F-4D97-AF65-F5344CB8AC3E}">
        <p14:creationId xmlns:p14="http://schemas.microsoft.com/office/powerpoint/2010/main" val="144755275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stub</a:t>
            </a:r>
            <a:r>
              <a:rPr lang="en-US" sz="2000" b="1" dirty="0" err="1" smtClean="0">
                <a:solidFill>
                  <a:schemeClr val="bg1"/>
                </a:solidFill>
                <a:latin typeface="Consolas" pitchFamily="49" charset="0"/>
                <a:ea typeface="Roboto" pitchFamily="2" charset="0"/>
                <a:cs typeface="Consolas" pitchFamily="49" charset="0"/>
              </a:rPr>
              <a:t>UserRepository</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rgbClr val="FF00FF"/>
                </a:solidFill>
                <a:latin typeface="Consolas" pitchFamily="49" charset="0"/>
                <a:ea typeface="Roboto" pitchFamily="2" charset="0"/>
                <a:cs typeface="Consolas" pitchFamily="49" charset="0"/>
              </a:rPr>
              <a:t>Mock</a:t>
            </a:r>
            <a:r>
              <a:rPr lang="en-US" sz="2000" b="1" dirty="0" err="1" smtClean="0">
                <a:solidFill>
                  <a:schemeClr val="bg1"/>
                </a:solidFill>
                <a:latin typeface="Consolas" pitchFamily="49" charset="0"/>
                <a:ea typeface="Roboto" pitchFamily="2" charset="0"/>
                <a:cs typeface="Consolas" pitchFamily="49" charset="0"/>
              </a:rPr>
              <a:t>Repository.Generate</a:t>
            </a:r>
            <a:r>
              <a:rPr lang="en-US" sz="2000" b="1" dirty="0" err="1" smtClean="0">
                <a:solidFill>
                  <a:srgbClr val="FF00FF"/>
                </a:solidFill>
                <a:latin typeface="Consolas" pitchFamily="49" charset="0"/>
                <a:ea typeface="Roboto" pitchFamily="2" charset="0"/>
                <a:cs typeface="Consolas" pitchFamily="49" charset="0"/>
              </a:rPr>
              <a:t>Stub</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chemeClr val="bg1"/>
                </a:solidFill>
                <a:latin typeface="Consolas" pitchFamily="49" charset="0"/>
                <a:ea typeface="Roboto" pitchFamily="2" charset="0"/>
                <a:cs typeface="Consolas" pitchFamily="49" charset="0"/>
              </a:rPr>
              <a:t>IUserRepository</a:t>
            </a:r>
            <a:r>
              <a:rPr lang="en-US" sz="2000" b="1" dirty="0" smtClean="0">
                <a:solidFill>
                  <a:schemeClr val="bg1"/>
                </a:solidFill>
                <a:latin typeface="Consolas" pitchFamily="49" charset="0"/>
                <a:ea typeface="Roboto" pitchFamily="2" charset="0"/>
                <a:cs typeface="Consolas" pitchFamily="49" charset="0"/>
              </a:rPr>
              <a:t>&gt;();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stub</a:t>
            </a:r>
            <a:r>
              <a:rPr lang="en-US" sz="2000" b="1" dirty="0" err="1" smtClean="0">
                <a:solidFill>
                  <a:schemeClr val="bg1"/>
                </a:solidFill>
                <a:latin typeface="Consolas" pitchFamily="49" charset="0"/>
                <a:ea typeface="Roboto" pitchFamily="2" charset="0"/>
                <a:cs typeface="Consolas" pitchFamily="49" charset="0"/>
              </a:rPr>
              <a:t>UserRepository.</a:t>
            </a:r>
            <a:r>
              <a:rPr lang="en-US" sz="2000" b="1" dirty="0" err="1" smtClean="0">
                <a:solidFill>
                  <a:srgbClr val="FF00FF"/>
                </a:solidFill>
                <a:latin typeface="Consolas" pitchFamily="49" charset="0"/>
                <a:ea typeface="Roboto" pitchFamily="2" charset="0"/>
                <a:cs typeface="Consolas" pitchFamily="49" charset="0"/>
              </a:rPr>
              <a:t>Stub</a:t>
            </a:r>
            <a:r>
              <a:rPr lang="en-US" sz="2000" b="1" dirty="0" smtClean="0">
                <a:solidFill>
                  <a:schemeClr val="bg1"/>
                </a:solidFill>
                <a:latin typeface="Consolas" pitchFamily="49" charset="0"/>
                <a:ea typeface="Roboto" pitchFamily="2" charset="0"/>
                <a:cs typeface="Consolas" pitchFamily="49" charset="0"/>
              </a:rPr>
              <a:t>(x =&gt; 	</a:t>
            </a:r>
            <a:r>
              <a:rPr lang="en-US" sz="2000" b="1" dirty="0" err="1" smtClean="0">
                <a:solidFill>
                  <a:schemeClr val="bg1"/>
                </a:solidFill>
                <a:latin typeface="Consolas" pitchFamily="49" charset="0"/>
                <a:ea typeface="Roboto" pitchFamily="2" charset="0"/>
                <a:cs typeface="Consolas" pitchFamily="49" charset="0"/>
              </a:rPr>
              <a:t>x.GetUserByName</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ayende</a:t>
            </a:r>
            <a:r>
              <a:rPr lang="en-US" sz="2000" b="1" dirty="0" smtClean="0">
                <a:solidFill>
                  <a:schemeClr val="bg1"/>
                </a:solidFill>
                <a:latin typeface="Consolas" pitchFamily="49" charset="0"/>
                <a:ea typeface="Roboto" pitchFamily="2" charset="0"/>
                <a:cs typeface="Consolas" pitchFamily="49" charset="0"/>
              </a:rPr>
              <a:t>")).Return(</a:t>
            </a:r>
            <a:r>
              <a:rPr lang="en-US" sz="2000" b="1" dirty="0" err="1" smtClean="0">
                <a:solidFill>
                  <a:schemeClr val="bg1"/>
                </a:solidFill>
                <a:latin typeface="Consolas" pitchFamily="49" charset="0"/>
                <a:ea typeface="Roboto" pitchFamily="2" charset="0"/>
                <a:cs typeface="Consolas" pitchFamily="49" charset="0"/>
              </a:rPr>
              <a:t>theUser</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953178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555776"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Roles</a:t>
            </a:r>
            <a:endParaRPr lang="de-DE" sz="32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Roboto" pitchFamily="2" charset="0"/>
                <a:ea typeface="Roboto" pitchFamily="2" charset="0"/>
              </a:rPr>
              <a:t>Patterns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362445122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2555776"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Lazy</a:t>
            </a:r>
            <a:endParaRPr lang="de-DE" sz="2000" dirty="0">
              <a:latin typeface="Roboto" pitchFamily="2" charset="0"/>
              <a:ea typeface="Roboto" pitchFamily="2" charset="0"/>
            </a:endParaRPr>
          </a:p>
        </p:txBody>
      </p:sp>
      <p:sp>
        <p:nvSpPr>
          <p:cNvPr id="15" name="Rechteck 14"/>
          <p:cNvSpPr/>
          <p:nvPr/>
        </p:nvSpPr>
        <p:spPr>
          <a:xfrm>
            <a:off x="2555776" y="4725144"/>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Charity</a:t>
            </a:r>
            <a:endParaRPr lang="de-DE" sz="2000" dirty="0">
              <a:latin typeface="Roboto" pitchFamily="2" charset="0"/>
              <a:ea typeface="Roboto" pitchFamily="2" charset="0"/>
            </a:endParaRPr>
          </a:p>
        </p:txBody>
      </p:sp>
      <p:sp>
        <p:nvSpPr>
          <p:cNvPr id="16" name="Rechteck 15"/>
          <p:cNvSpPr/>
          <p:nvPr/>
        </p:nvSpPr>
        <p:spPr>
          <a:xfrm>
            <a:off x="2555776" y="260648"/>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Eager</a:t>
            </a:r>
            <a:endParaRPr lang="de-DE" sz="2000" dirty="0">
              <a:latin typeface="Roboto" pitchFamily="2" charset="0"/>
              <a:ea typeface="Roboto" pitchFamily="2" charset="0"/>
            </a:endParaRPr>
          </a:p>
        </p:txBody>
      </p:sp>
      <p:sp>
        <p:nvSpPr>
          <p:cNvPr id="21" name="Rechteck 20"/>
          <p:cNvSpPr/>
          <p:nvPr/>
        </p:nvSpPr>
        <p:spPr>
          <a:xfrm>
            <a:off x="4788024" y="4725144"/>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DDD</a:t>
            </a:r>
            <a:endParaRPr lang="de-DE" sz="2000" dirty="0">
              <a:latin typeface="Roboto" pitchFamily="2" charset="0"/>
              <a:ea typeface="Roboto" pitchFamily="2" charset="0"/>
            </a:endParaRPr>
          </a:p>
        </p:txBody>
      </p:sp>
      <p:sp>
        <p:nvSpPr>
          <p:cNvPr id="22" name="Rechteck 21"/>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GoF</a:t>
            </a:r>
            <a:endParaRPr lang="de-DE" sz="2000" dirty="0">
              <a:latin typeface="Roboto" pitchFamily="2" charset="0"/>
              <a:ea typeface="Roboto" pitchFamily="2" charset="0"/>
            </a:endParaRPr>
          </a:p>
        </p:txBody>
      </p:sp>
      <p:sp>
        <p:nvSpPr>
          <p:cNvPr id="23" name="Rechteck 22"/>
          <p:cNvSpPr/>
          <p:nvPr/>
        </p:nvSpPr>
        <p:spPr>
          <a:xfrm>
            <a:off x="4788024" y="260648"/>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PoEAA</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288615112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B7FF"/>
                </a:solidFill>
              </a:rPr>
              <a:t>Eager Roles</a:t>
            </a:r>
            <a:endParaRPr lang="de-DE" dirty="0">
              <a:solidFill>
                <a:srgbClr val="00B7FF"/>
              </a:solidFill>
            </a:endParaRPr>
          </a:p>
        </p:txBody>
      </p:sp>
      <p:sp>
        <p:nvSpPr>
          <p:cNvPr id="4" name="Textplatzhalter 3"/>
          <p:cNvSpPr>
            <a:spLocks noGrp="1"/>
          </p:cNvSpPr>
          <p:nvPr>
            <p:ph type="body" sz="quarter" idx="10"/>
          </p:nvPr>
        </p:nvSpPr>
        <p:spPr/>
        <p:txBody>
          <a:bodyPr/>
          <a:lstStyle/>
          <a:p>
            <a:r>
              <a:rPr lang="de-DE" dirty="0" smtClean="0"/>
              <a:t>Übereifrig</a:t>
            </a:r>
            <a:endParaRPr lang="de-DE" dirty="0"/>
          </a:p>
        </p:txBody>
      </p:sp>
      <p:sp>
        <p:nvSpPr>
          <p:cNvPr id="5" name="Textplatzhalter 4"/>
          <p:cNvSpPr>
            <a:spLocks noGrp="1"/>
          </p:cNvSpPr>
          <p:nvPr>
            <p:ph type="body" sz="quarter" idx="11"/>
          </p:nvPr>
        </p:nvSpPr>
        <p:spPr/>
        <p:txBody>
          <a:bodyPr/>
          <a:lstStyle/>
          <a:p>
            <a:r>
              <a:rPr lang="en-US" dirty="0" err="1" smtClean="0"/>
              <a:t>Tausendsassa</a:t>
            </a:r>
            <a:endParaRPr lang="de-DE" dirty="0"/>
          </a:p>
        </p:txBody>
      </p:sp>
    </p:spTree>
    <p:extLst>
      <p:ext uri="{BB962C8B-B14F-4D97-AF65-F5344CB8AC3E}">
        <p14:creationId xmlns:p14="http://schemas.microsoft.com/office/powerpoint/2010/main" val="4796076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6600" dirty="0" smtClean="0"/>
              <a:t>Provider</a:t>
            </a:r>
            <a:br>
              <a:rPr lang="de-DE" sz="16600" dirty="0" smtClean="0"/>
            </a:br>
            <a:r>
              <a:rPr lang="de-DE" sz="16600" dirty="0">
                <a:solidFill>
                  <a:srgbClr val="FF00FF"/>
                </a:solidFill>
              </a:rPr>
              <a:t>Agent</a:t>
            </a:r>
          </a:p>
        </p:txBody>
      </p:sp>
    </p:spTree>
    <p:extLst>
      <p:ext uri="{BB962C8B-B14F-4D97-AF65-F5344CB8AC3E}">
        <p14:creationId xmlns:p14="http://schemas.microsoft.com/office/powerpoint/2010/main" val="56130432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6600" dirty="0" smtClean="0"/>
              <a:t>Dispatcher</a:t>
            </a:r>
            <a:br>
              <a:rPr lang="de-DE" sz="16600" dirty="0" smtClean="0"/>
            </a:br>
            <a:r>
              <a:rPr lang="de-DE" sz="16600" dirty="0">
                <a:solidFill>
                  <a:srgbClr val="FF00FF"/>
                </a:solidFill>
              </a:rPr>
              <a:t>Broker</a:t>
            </a:r>
          </a:p>
        </p:txBody>
      </p:sp>
    </p:spTree>
    <p:extLst>
      <p:ext uri="{BB962C8B-B14F-4D97-AF65-F5344CB8AC3E}">
        <p14:creationId xmlns:p14="http://schemas.microsoft.com/office/powerpoint/2010/main" val="249450751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9900" dirty="0" smtClean="0"/>
              <a:t>MANAGER</a:t>
            </a:r>
            <a:endParaRPr lang="de-DE" sz="19900" dirty="0"/>
          </a:p>
        </p:txBody>
      </p:sp>
    </p:spTree>
    <p:extLst>
      <p:ext uri="{BB962C8B-B14F-4D97-AF65-F5344CB8AC3E}">
        <p14:creationId xmlns:p14="http://schemas.microsoft.com/office/powerpoint/2010/main" val="281345970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Prozeduraler</a:t>
            </a:r>
            <a:r>
              <a:rPr lang="de-DE" dirty="0" smtClean="0"/>
              <a:t> Code</a:t>
            </a:r>
            <a:br>
              <a:rPr lang="de-DE" dirty="0" smtClean="0"/>
            </a:br>
            <a:r>
              <a:rPr lang="de-DE" dirty="0" smtClean="0">
                <a:solidFill>
                  <a:srgbClr val="FF00FF"/>
                </a:solidFill>
              </a:rPr>
              <a:t>Große </a:t>
            </a:r>
            <a:r>
              <a:rPr lang="de-DE" dirty="0" err="1" smtClean="0"/>
              <a:t>klassen</a:t>
            </a:r>
            <a:endParaRPr lang="de-DE" dirty="0"/>
          </a:p>
        </p:txBody>
      </p:sp>
    </p:spTree>
    <p:extLst>
      <p:ext uri="{BB962C8B-B14F-4D97-AF65-F5344CB8AC3E}">
        <p14:creationId xmlns:p14="http://schemas.microsoft.com/office/powerpoint/2010/main" val="117645287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Schwer </a:t>
            </a:r>
            <a:r>
              <a:rPr lang="de-DE" dirty="0" err="1" smtClean="0">
                <a:solidFill>
                  <a:srgbClr val="FF00FF"/>
                </a:solidFill>
              </a:rPr>
              <a:t>Testbar</a:t>
            </a:r>
            <a:r>
              <a:rPr lang="de-DE" dirty="0" smtClean="0"/>
              <a:t/>
            </a:r>
            <a:br>
              <a:rPr lang="de-DE" dirty="0" smtClean="0"/>
            </a:br>
            <a:r>
              <a:rPr lang="de-DE" dirty="0" smtClean="0">
                <a:solidFill>
                  <a:srgbClr val="FF00FF"/>
                </a:solidFill>
              </a:rPr>
              <a:t>1000+</a:t>
            </a:r>
            <a:r>
              <a:rPr lang="de-DE" dirty="0"/>
              <a:t>Loc</a:t>
            </a:r>
          </a:p>
        </p:txBody>
      </p:sp>
    </p:spTree>
    <p:extLst>
      <p:ext uri="{BB962C8B-B14F-4D97-AF65-F5344CB8AC3E}">
        <p14:creationId xmlns:p14="http://schemas.microsoft.com/office/powerpoint/2010/main" val="56379687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9900" dirty="0" smtClean="0">
                <a:ea typeface="Roboto" pitchFamily="2" charset="0"/>
              </a:rPr>
              <a:t>Jenkins</a:t>
            </a:r>
            <a:r>
              <a:rPr lang="de-DE" sz="1200" dirty="0" smtClean="0">
                <a:latin typeface="Roboto" pitchFamily="2" charset="0"/>
                <a:ea typeface="Roboto" pitchFamily="2" charset="0"/>
                <a:hlinkClick r:id="rId2"/>
              </a:rPr>
              <a:t/>
            </a:r>
            <a:br>
              <a:rPr lang="de-DE" sz="1200" dirty="0" smtClean="0">
                <a:latin typeface="Roboto" pitchFamily="2" charset="0"/>
                <a:ea typeface="Roboto" pitchFamily="2" charset="0"/>
                <a:hlinkClick r:id="rId2"/>
              </a:rPr>
            </a:br>
            <a:r>
              <a:rPr lang="de-DE" sz="1200" dirty="0" smtClean="0">
                <a:latin typeface="Roboto" pitchFamily="2" charset="0"/>
                <a:ea typeface="Roboto" pitchFamily="2" charset="0"/>
                <a:hlinkClick r:id="rId2"/>
              </a:rPr>
              <a:t/>
            </a:r>
            <a:br>
              <a:rPr lang="de-DE" sz="1200" dirty="0" smtClean="0">
                <a:latin typeface="Roboto" pitchFamily="2" charset="0"/>
                <a:ea typeface="Roboto" pitchFamily="2" charset="0"/>
                <a:hlinkClick r:id="rId2"/>
              </a:rPr>
            </a:br>
            <a:r>
              <a:rPr lang="de-DE" sz="1200" dirty="0" smtClean="0">
                <a:latin typeface="Roboto" pitchFamily="2" charset="0"/>
                <a:ea typeface="Roboto" pitchFamily="2" charset="0"/>
                <a:hlinkClick r:id="rId2"/>
              </a:rPr>
              <a:t>https</a:t>
            </a:r>
            <a:r>
              <a:rPr lang="de-DE" sz="1200" dirty="0">
                <a:latin typeface="Roboto" pitchFamily="2" charset="0"/>
                <a:ea typeface="Roboto" pitchFamily="2" charset="0"/>
                <a:hlinkClick r:id="rId2"/>
              </a:rPr>
              <a:t>://github.com/jenkinsci/jenkins/blob/master/core/src/main/java/jenkins/model/Jenkins.java</a:t>
            </a:r>
            <a:endParaRPr lang="de-DE" sz="1200" dirty="0">
              <a:latin typeface="Roboto" pitchFamily="2" charset="0"/>
              <a:ea typeface="Roboto" pitchFamily="2" charset="0"/>
            </a:endParaRPr>
          </a:p>
        </p:txBody>
      </p:sp>
    </p:spTree>
    <p:extLst>
      <p:ext uri="{BB962C8B-B14F-4D97-AF65-F5344CB8AC3E}">
        <p14:creationId xmlns:p14="http://schemas.microsoft.com/office/powerpoint/2010/main" val="364538607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B7FF"/>
                </a:solidFill>
              </a:rPr>
              <a:t>Lazy Roles</a:t>
            </a:r>
            <a:endParaRPr lang="de-DE" dirty="0">
              <a:solidFill>
                <a:srgbClr val="00B7FF"/>
              </a:solidFill>
            </a:endParaRPr>
          </a:p>
        </p:txBody>
      </p:sp>
      <p:sp>
        <p:nvSpPr>
          <p:cNvPr id="4" name="Textplatzhalter 3"/>
          <p:cNvSpPr>
            <a:spLocks noGrp="1"/>
          </p:cNvSpPr>
          <p:nvPr>
            <p:ph type="body" sz="quarter" idx="10"/>
          </p:nvPr>
        </p:nvSpPr>
        <p:spPr/>
        <p:txBody>
          <a:bodyPr/>
          <a:lstStyle/>
          <a:p>
            <a:r>
              <a:rPr lang="de-DE" dirty="0" smtClean="0"/>
              <a:t>Faulpelze</a:t>
            </a:r>
            <a:endParaRPr lang="de-DE" dirty="0"/>
          </a:p>
        </p:txBody>
      </p:sp>
      <p:sp>
        <p:nvSpPr>
          <p:cNvPr id="5" name="Textplatzhalter 4"/>
          <p:cNvSpPr>
            <a:spLocks noGrp="1"/>
          </p:cNvSpPr>
          <p:nvPr>
            <p:ph type="body" sz="quarter" idx="11"/>
          </p:nvPr>
        </p:nvSpPr>
        <p:spPr/>
        <p:txBody>
          <a:bodyPr/>
          <a:lstStyle/>
          <a:p>
            <a:r>
              <a:rPr lang="en-US" dirty="0" err="1" smtClean="0"/>
              <a:t>Nicht</a:t>
            </a:r>
            <a:r>
              <a:rPr lang="en-US" dirty="0" smtClean="0"/>
              <a:t> </a:t>
            </a:r>
            <a:r>
              <a:rPr lang="en-US" dirty="0" err="1" smtClean="0"/>
              <a:t>meine</a:t>
            </a:r>
            <a:r>
              <a:rPr lang="en-US" dirty="0" smtClean="0"/>
              <a:t> </a:t>
            </a:r>
            <a:r>
              <a:rPr lang="en-US" dirty="0" err="1" smtClean="0"/>
              <a:t>Aufgabe</a:t>
            </a:r>
            <a:r>
              <a:rPr lang="en-US" dirty="0" smtClean="0"/>
              <a:t>!</a:t>
            </a:r>
            <a:endParaRPr lang="de-DE" dirty="0"/>
          </a:p>
        </p:txBody>
      </p:sp>
    </p:spTree>
    <p:extLst>
      <p:ext uri="{BB962C8B-B14F-4D97-AF65-F5344CB8AC3E}">
        <p14:creationId xmlns:p14="http://schemas.microsoft.com/office/powerpoint/2010/main" val="3664751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00B7FF"/>
                </a:solidFill>
              </a:rPr>
              <a:t>Nomina Agentis</a:t>
            </a:r>
            <a:endParaRPr lang="de-DE" sz="9600" dirty="0">
              <a:solidFill>
                <a:srgbClr val="00B7FF"/>
              </a:solidFill>
            </a:endParaRPr>
          </a:p>
        </p:txBody>
      </p:sp>
      <p:sp>
        <p:nvSpPr>
          <p:cNvPr id="5" name="Textplatzhalter 4"/>
          <p:cNvSpPr>
            <a:spLocks noGrp="1"/>
          </p:cNvSpPr>
          <p:nvPr>
            <p:ph type="body" sz="quarter" idx="11"/>
          </p:nvPr>
        </p:nvSpPr>
        <p:spPr>
          <a:xfrm>
            <a:off x="971600" y="3933056"/>
            <a:ext cx="7200850" cy="1800200"/>
          </a:xfrm>
        </p:spPr>
        <p:txBody>
          <a:bodyPr/>
          <a:lstStyle/>
          <a:p>
            <a:r>
              <a:rPr lang="de-DE" dirty="0" smtClean="0"/>
              <a:t>Von einem Verb </a:t>
            </a:r>
          </a:p>
          <a:p>
            <a:r>
              <a:rPr lang="de-DE" dirty="0" smtClean="0"/>
              <a:t>abgeleitetes Substantiv</a:t>
            </a:r>
            <a:endParaRPr lang="de-DE" dirty="0"/>
          </a:p>
        </p:txBody>
      </p:sp>
    </p:spTree>
    <p:extLst>
      <p:ext uri="{BB962C8B-B14F-4D97-AF65-F5344CB8AC3E}">
        <p14:creationId xmlns:p14="http://schemas.microsoft.com/office/powerpoint/2010/main" val="341797619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Derivations</a:t>
            </a:r>
            <a:r>
              <a:rPr lang="de-DE" dirty="0" smtClean="0">
                <a:solidFill>
                  <a:srgbClr val="FF00FF"/>
                </a:solidFill>
              </a:rPr>
              <a:t>morpheme</a:t>
            </a:r>
            <a:endParaRPr lang="de-DE" dirty="0">
              <a:solidFill>
                <a:srgbClr val="FF00FF"/>
              </a:solidFill>
            </a:endParaRPr>
          </a:p>
        </p:txBody>
      </p:sp>
    </p:spTree>
    <p:extLst>
      <p:ext uri="{BB962C8B-B14F-4D97-AF65-F5344CB8AC3E}">
        <p14:creationId xmlns:p14="http://schemas.microsoft.com/office/powerpoint/2010/main" val="420002683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-er</a:t>
            </a:r>
            <a:br>
              <a:rPr lang="de-DE" dirty="0" smtClean="0"/>
            </a:br>
            <a:r>
              <a:rPr lang="de-DE" dirty="0"/>
              <a:t/>
            </a:r>
            <a:br>
              <a:rPr lang="de-DE" dirty="0"/>
            </a:br>
            <a:r>
              <a:rPr lang="de-DE" dirty="0" smtClean="0"/>
              <a:t>-or</a:t>
            </a:r>
            <a:endParaRPr lang="de-DE" dirty="0">
              <a:solidFill>
                <a:srgbClr val="FF00FF"/>
              </a:solidFill>
            </a:endParaRPr>
          </a:p>
        </p:txBody>
      </p:sp>
    </p:spTree>
    <p:extLst>
      <p:ext uri="{BB962C8B-B14F-4D97-AF65-F5344CB8AC3E}">
        <p14:creationId xmlns:p14="http://schemas.microsoft.com/office/powerpoint/2010/main" val="355115399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3800" dirty="0" smtClean="0"/>
              <a:t>Formatter</a:t>
            </a:r>
            <a:br>
              <a:rPr lang="de-DE" sz="13800" dirty="0" smtClean="0"/>
            </a:br>
            <a:r>
              <a:rPr lang="de-DE" sz="13800" dirty="0" smtClean="0">
                <a:solidFill>
                  <a:srgbClr val="FF00FF"/>
                </a:solidFill>
              </a:rPr>
              <a:t>Transformer</a:t>
            </a:r>
            <a:endParaRPr lang="de-DE" sz="13800" dirty="0">
              <a:solidFill>
                <a:srgbClr val="FF00FF"/>
              </a:solidFill>
            </a:endParaRPr>
          </a:p>
        </p:txBody>
      </p:sp>
    </p:spTree>
    <p:extLst>
      <p:ext uri="{BB962C8B-B14F-4D97-AF65-F5344CB8AC3E}">
        <p14:creationId xmlns:p14="http://schemas.microsoft.com/office/powerpoint/2010/main" val="307492165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Wrapper</a:t>
            </a:r>
            <a:br>
              <a:rPr lang="de-DE" sz="16600" dirty="0" smtClean="0"/>
            </a:br>
            <a:r>
              <a:rPr lang="de-DE" sz="16600" dirty="0" smtClean="0">
                <a:solidFill>
                  <a:srgbClr val="FF00FF"/>
                </a:solidFill>
              </a:rPr>
              <a:t>Mapper</a:t>
            </a:r>
            <a:endParaRPr lang="de-DE" sz="16600" dirty="0">
              <a:solidFill>
                <a:srgbClr val="FF00FF"/>
              </a:solidFill>
            </a:endParaRPr>
          </a:p>
        </p:txBody>
      </p:sp>
    </p:spTree>
    <p:extLst>
      <p:ext uri="{BB962C8B-B14F-4D97-AF65-F5344CB8AC3E}">
        <p14:creationId xmlns:p14="http://schemas.microsoft.com/office/powerpoint/2010/main" val="372057421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Validator</a:t>
            </a:r>
            <a:endParaRPr lang="de-DE" sz="16600" dirty="0"/>
          </a:p>
        </p:txBody>
      </p:sp>
    </p:spTree>
    <p:extLst>
      <p:ext uri="{BB962C8B-B14F-4D97-AF65-F5344CB8AC3E}">
        <p14:creationId xmlns:p14="http://schemas.microsoft.com/office/powerpoint/2010/main" val="4134033846"/>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31840" y="1988840"/>
            <a:ext cx="5760640" cy="2880320"/>
          </a:xfrm>
        </p:spPr>
        <p:txBody>
          <a:bodyPr/>
          <a:lstStyle/>
          <a:p>
            <a:pPr algn="l"/>
            <a:r>
              <a:rPr lang="en-US" sz="16600" dirty="0" smtClean="0">
                <a:solidFill>
                  <a:srgbClr val="FF00FF"/>
                </a:solidFill>
              </a:rPr>
              <a:t>Charity</a:t>
            </a:r>
            <a:endParaRPr lang="en-US" sz="8000" dirty="0">
              <a:solidFill>
                <a:srgbClr val="FF00FF"/>
              </a:solidFill>
            </a:endParaRP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918350"/>
            <a:ext cx="2232248" cy="2208750"/>
          </a:xfrm>
          <a:prstGeom prst="rect">
            <a:avLst/>
          </a:prstGeom>
        </p:spPr>
      </p:pic>
    </p:spTree>
    <p:extLst>
      <p:ext uri="{BB962C8B-B14F-4D97-AF65-F5344CB8AC3E}">
        <p14:creationId xmlns:p14="http://schemas.microsoft.com/office/powerpoint/2010/main" val="1433798588"/>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Utils</a:t>
            </a:r>
            <a:br>
              <a:rPr lang="de-DE" sz="16600" dirty="0" smtClean="0"/>
            </a:br>
            <a:r>
              <a:rPr lang="de-DE" sz="16600" dirty="0" smtClean="0">
                <a:solidFill>
                  <a:srgbClr val="FF00FF"/>
                </a:solidFill>
              </a:rPr>
              <a:t>Helper</a:t>
            </a:r>
            <a:endParaRPr lang="de-DE" sz="16600" dirty="0">
              <a:solidFill>
                <a:srgbClr val="FF00FF"/>
              </a:solidFill>
            </a:endParaRPr>
          </a:p>
        </p:txBody>
      </p:sp>
    </p:spTree>
    <p:extLst>
      <p:ext uri="{BB962C8B-B14F-4D97-AF65-F5344CB8AC3E}">
        <p14:creationId xmlns:p14="http://schemas.microsoft.com/office/powerpoint/2010/main" val="280936352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“We </a:t>
            </a:r>
            <a:r>
              <a:rPr lang="en-US" sz="4400" dirty="0">
                <a:solidFill>
                  <a:schemeClr val="tx1">
                    <a:lumMod val="50000"/>
                    <a:lumOff val="50000"/>
                  </a:schemeClr>
                </a:solidFill>
                <a:latin typeface="Roboto" pitchFamily="2" charset="0"/>
                <a:ea typeface="Roboto" pitchFamily="2" charset="0"/>
              </a:rPr>
              <a:t>are blind to the</a:t>
            </a:r>
            <a:br>
              <a:rPr lang="en-US" sz="4400" dirty="0">
                <a:solidFill>
                  <a:schemeClr val="tx1">
                    <a:lumMod val="50000"/>
                    <a:lumOff val="50000"/>
                  </a:schemeClr>
                </a:solidFill>
                <a:latin typeface="Roboto" pitchFamily="2" charset="0"/>
                <a:ea typeface="Roboto" pitchFamily="2" charset="0"/>
              </a:rPr>
            </a:br>
            <a:r>
              <a:rPr lang="en-US" sz="4400" dirty="0">
                <a:solidFill>
                  <a:schemeClr val="tx1">
                    <a:lumMod val="50000"/>
                    <a:lumOff val="50000"/>
                  </a:schemeClr>
                </a:solidFill>
                <a:latin typeface="Roboto" pitchFamily="2" charset="0"/>
                <a:ea typeface="Roboto" pitchFamily="2" charset="0"/>
              </a:rPr>
              <a:t>World within us,</a:t>
            </a:r>
            <a:br>
              <a:rPr lang="en-US" sz="4400" dirty="0">
                <a:solidFill>
                  <a:schemeClr val="tx1">
                    <a:lumMod val="50000"/>
                    <a:lumOff val="50000"/>
                  </a:schemeClr>
                </a:solidFill>
                <a:latin typeface="Roboto" pitchFamily="2" charset="0"/>
                <a:ea typeface="Roboto" pitchFamily="2" charset="0"/>
              </a:rPr>
            </a:br>
            <a:r>
              <a:rPr lang="en-US" sz="4400" dirty="0">
                <a:solidFill>
                  <a:schemeClr val="tx1">
                    <a:lumMod val="50000"/>
                    <a:lumOff val="50000"/>
                  </a:schemeClr>
                </a:solidFill>
                <a:latin typeface="Roboto" pitchFamily="2" charset="0"/>
                <a:ea typeface="Roboto" pitchFamily="2" charset="0"/>
              </a:rPr>
              <a:t>Waiting to be </a:t>
            </a:r>
            <a:r>
              <a:rPr lang="en-US" sz="4400" dirty="0" smtClean="0">
                <a:solidFill>
                  <a:schemeClr val="tx1">
                    <a:lumMod val="50000"/>
                    <a:lumOff val="50000"/>
                  </a:schemeClr>
                </a:solidFill>
                <a:latin typeface="Roboto" pitchFamily="2" charset="0"/>
                <a:ea typeface="Roboto" pitchFamily="2" charset="0"/>
              </a:rPr>
              <a:t>born”</a:t>
            </a:r>
            <a:br>
              <a:rPr lang="en-US" sz="4400" dirty="0" smtClean="0">
                <a:solidFill>
                  <a:schemeClr val="tx1">
                    <a:lumMod val="50000"/>
                    <a:lumOff val="50000"/>
                  </a:schemeClr>
                </a:solidFill>
                <a:latin typeface="Roboto" pitchFamily="2" charset="0"/>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AT THE GATES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Blinded By FEAR</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1389429716"/>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555776"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Roles</a:t>
            </a:r>
            <a:endParaRPr lang="de-DE" sz="32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Roboto" pitchFamily="2" charset="0"/>
                <a:ea typeface="Roboto" pitchFamily="2" charset="0"/>
              </a:rPr>
              <a:t>Patterns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27440666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2555776"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Lazy</a:t>
            </a:r>
            <a:endParaRPr lang="de-DE" sz="2000" dirty="0">
              <a:latin typeface="Roboto" pitchFamily="2" charset="0"/>
              <a:ea typeface="Roboto" pitchFamily="2" charset="0"/>
            </a:endParaRPr>
          </a:p>
        </p:txBody>
      </p:sp>
      <p:sp>
        <p:nvSpPr>
          <p:cNvPr id="15" name="Rechteck 14"/>
          <p:cNvSpPr/>
          <p:nvPr/>
        </p:nvSpPr>
        <p:spPr>
          <a:xfrm>
            <a:off x="2555776" y="4725144"/>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Charity</a:t>
            </a:r>
            <a:endParaRPr lang="de-DE" sz="2000" dirty="0">
              <a:latin typeface="Roboto" pitchFamily="2" charset="0"/>
              <a:ea typeface="Roboto" pitchFamily="2" charset="0"/>
            </a:endParaRPr>
          </a:p>
        </p:txBody>
      </p:sp>
      <p:sp>
        <p:nvSpPr>
          <p:cNvPr id="16" name="Rechteck 15"/>
          <p:cNvSpPr/>
          <p:nvPr/>
        </p:nvSpPr>
        <p:spPr>
          <a:xfrm>
            <a:off x="2555776" y="260648"/>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Eager</a:t>
            </a:r>
            <a:endParaRPr lang="de-DE" sz="2000" dirty="0">
              <a:latin typeface="Roboto" pitchFamily="2" charset="0"/>
              <a:ea typeface="Roboto" pitchFamily="2" charset="0"/>
            </a:endParaRPr>
          </a:p>
        </p:txBody>
      </p:sp>
      <p:sp>
        <p:nvSpPr>
          <p:cNvPr id="21" name="Rechteck 20"/>
          <p:cNvSpPr/>
          <p:nvPr/>
        </p:nvSpPr>
        <p:spPr>
          <a:xfrm>
            <a:off x="4788024" y="4725144"/>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DDD</a:t>
            </a:r>
            <a:endParaRPr lang="de-DE" sz="2000" dirty="0">
              <a:latin typeface="Roboto" pitchFamily="2" charset="0"/>
              <a:ea typeface="Roboto" pitchFamily="2" charset="0"/>
            </a:endParaRPr>
          </a:p>
        </p:txBody>
      </p:sp>
      <p:sp>
        <p:nvSpPr>
          <p:cNvPr id="22" name="Rechteck 21"/>
          <p:cNvSpPr/>
          <p:nvPr/>
        </p:nvSpPr>
        <p:spPr>
          <a:xfrm>
            <a:off x="4788024" y="2492896"/>
            <a:ext cx="1800200" cy="1800200"/>
          </a:xfrm>
          <a:prstGeom prst="rect">
            <a:avLst/>
          </a:prstGeom>
          <a:solidFill>
            <a:srgbClr val="FF00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GoF</a:t>
            </a:r>
            <a:endParaRPr lang="de-DE" sz="2000" dirty="0">
              <a:latin typeface="Roboto" pitchFamily="2" charset="0"/>
              <a:ea typeface="Roboto" pitchFamily="2" charset="0"/>
            </a:endParaRPr>
          </a:p>
        </p:txBody>
      </p:sp>
      <p:sp>
        <p:nvSpPr>
          <p:cNvPr id="23" name="Rechteck 22"/>
          <p:cNvSpPr/>
          <p:nvPr/>
        </p:nvSpPr>
        <p:spPr>
          <a:xfrm>
            <a:off x="4788024" y="260648"/>
            <a:ext cx="1800200" cy="1800200"/>
          </a:xfrm>
          <a:prstGeom prst="rect">
            <a:avLst/>
          </a:prstGeom>
          <a:solidFill>
            <a:srgbClr val="FF00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PoEAA</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54420020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FF00FF"/>
                </a:solidFill>
              </a:rPr>
              <a:t>Entwurfsmuster</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extLst>
      <p:ext uri="{BB962C8B-B14F-4D97-AF65-F5344CB8AC3E}">
        <p14:creationId xmlns:p14="http://schemas.microsoft.com/office/powerpoint/2010/main" val="235737736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lstStyle/>
          <a:p>
            <a:r>
              <a:rPr lang="de-DE" dirty="0" smtClean="0"/>
              <a:t>Builder </a:t>
            </a:r>
            <a:br>
              <a:rPr lang="de-DE" dirty="0" smtClean="0"/>
            </a:br>
            <a:r>
              <a:rPr lang="de-DE" dirty="0" err="1" smtClean="0"/>
              <a:t>Facade</a:t>
            </a:r>
            <a:r>
              <a:rPr lang="de-DE" dirty="0" smtClean="0"/>
              <a:t/>
            </a:r>
            <a:br>
              <a:rPr lang="de-DE" dirty="0" smtClean="0"/>
            </a:br>
            <a:r>
              <a:rPr lang="de-DE" dirty="0" smtClean="0"/>
              <a:t>Strategy</a:t>
            </a:r>
            <a:br>
              <a:rPr lang="de-DE" dirty="0" smtClean="0"/>
            </a:br>
            <a:r>
              <a:rPr lang="de-DE" dirty="0" err="1" smtClean="0"/>
              <a:t>Decorator</a:t>
            </a:r>
            <a:endParaRPr lang="de-DE" dirty="0"/>
          </a:p>
        </p:txBody>
      </p:sp>
    </p:spTree>
    <p:extLst>
      <p:ext uri="{BB962C8B-B14F-4D97-AF65-F5344CB8AC3E}">
        <p14:creationId xmlns:p14="http://schemas.microsoft.com/office/powerpoint/2010/main" val="315584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4900" dirty="0" smtClean="0"/>
              <a:t>Singleton</a:t>
            </a:r>
            <a:endParaRPr lang="de-DE" sz="14900" dirty="0"/>
          </a:p>
        </p:txBody>
      </p:sp>
    </p:spTree>
    <p:extLst>
      <p:ext uri="{BB962C8B-B14F-4D97-AF65-F5344CB8AC3E}">
        <p14:creationId xmlns:p14="http://schemas.microsoft.com/office/powerpoint/2010/main" val="405248819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ConnectionSingleton.</a:t>
            </a:r>
            <a:r>
              <a:rPr lang="en-US" sz="2000" b="1" dirty="0" err="1" smtClean="0">
                <a:solidFill>
                  <a:srgbClr val="FF00FF"/>
                </a:solidFill>
                <a:latin typeface="Consolas" pitchFamily="49" charset="0"/>
                <a:ea typeface="Roboto" pitchFamily="2" charset="0"/>
                <a:cs typeface="Consolas" pitchFamily="49" charset="0"/>
              </a:rPr>
              <a:t>Instance</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59286316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latin typeface="Consolas" pitchFamily="49" charset="0"/>
                <a:ea typeface="Roboto" pitchFamily="2" charset="0"/>
                <a:cs typeface="Consolas" pitchFamily="49" charset="0"/>
              </a:rPr>
              <a:t>public </a:t>
            </a:r>
            <a:r>
              <a:rPr lang="en-US" sz="2000" b="1" dirty="0">
                <a:latin typeface="Consolas" pitchFamily="49" charset="0"/>
                <a:ea typeface="Roboto" pitchFamily="2" charset="0"/>
                <a:cs typeface="Consolas" pitchFamily="49" charset="0"/>
              </a:rPr>
              <a:t>static </a:t>
            </a:r>
            <a:r>
              <a:rPr lang="en-US" sz="2000" b="1" dirty="0">
                <a:solidFill>
                  <a:schemeClr val="bg1"/>
                </a:solidFill>
                <a:latin typeface="Consolas" pitchFamily="49" charset="0"/>
                <a:ea typeface="Roboto" pitchFamily="2" charset="0"/>
                <a:cs typeface="Consolas" pitchFamily="49" charset="0"/>
              </a:rPr>
              <a:t>DatabaseConnection</a:t>
            </a:r>
            <a:r>
              <a:rPr lang="en-US" sz="2000" b="1" dirty="0">
                <a:solidFill>
                  <a:srgbClr val="FF00FF"/>
                </a:solidFill>
                <a:latin typeface="Consolas" pitchFamily="49" charset="0"/>
                <a:ea typeface="Roboto" pitchFamily="2" charset="0"/>
                <a:cs typeface="Consolas" pitchFamily="49" charset="0"/>
              </a:rPr>
              <a:t>Singleton</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GetInstance</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a:solidFill>
                  <a:schemeClr val="bg1"/>
                </a:solidFill>
                <a:latin typeface="Consolas" pitchFamily="49" charset="0"/>
                <a:ea typeface="Roboto" pitchFamily="2" charset="0"/>
                <a:cs typeface="Consolas" pitchFamily="49" charset="0"/>
              </a:rPr>
              <a:t>_instance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(_</a:t>
            </a:r>
            <a:r>
              <a:rPr lang="en-US" sz="2000" b="1" dirty="0">
                <a:solidFill>
                  <a:schemeClr val="bg1"/>
                </a:solidFill>
                <a:latin typeface="Consolas" pitchFamily="49" charset="0"/>
                <a:ea typeface="Roboto" pitchFamily="2" charset="0"/>
                <a:cs typeface="Consolas" pitchFamily="49" charset="0"/>
              </a:rPr>
              <a:t>instance = </a:t>
            </a:r>
            <a:r>
              <a:rPr lang="en-US" sz="2000" b="1" dirty="0" smtClean="0">
                <a:latin typeface="Consolas" pitchFamily="49" charset="0"/>
                <a:ea typeface="Roboto" pitchFamily="2" charset="0"/>
                <a:cs typeface="Consolas" pitchFamily="49" charset="0"/>
              </a:rPr>
              <a:t>new</a:t>
            </a:r>
            <a:r>
              <a:rPr lang="en-US" sz="2000" b="1" dirty="0" smtClean="0">
                <a:solidFill>
                  <a:schemeClr val="bg1"/>
                </a:solidFill>
                <a:latin typeface="Consolas" pitchFamily="49" charset="0"/>
                <a:ea typeface="Roboto" pitchFamily="2" charset="0"/>
                <a:cs typeface="Consolas" pitchFamily="49" charset="0"/>
              </a:rPr>
              <a:t> DatabaseConnection</a:t>
            </a:r>
            <a:r>
              <a:rPr lang="en-US" sz="2000" b="1" dirty="0" smtClean="0">
                <a:solidFill>
                  <a:srgbClr val="FF00FF"/>
                </a:solidFill>
                <a:latin typeface="Consolas" pitchFamily="49" charset="0"/>
                <a:ea typeface="Roboto" pitchFamily="2" charset="0"/>
                <a:cs typeface="Consolas" pitchFamily="49" charset="0"/>
              </a:rPr>
              <a:t>Singleton</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66024131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New, Delete?</a:t>
            </a:r>
            <a:br>
              <a:rPr lang="en-US" dirty="0" smtClean="0"/>
            </a:br>
            <a:r>
              <a:rPr lang="en-US" dirty="0"/>
              <a:t/>
            </a:r>
            <a:br>
              <a:rPr lang="en-US" dirty="0"/>
            </a:br>
            <a:r>
              <a:rPr lang="en-US" dirty="0" err="1" smtClean="0"/>
              <a:t>Kann</a:t>
            </a:r>
            <a:r>
              <a:rPr lang="en-US" dirty="0" smtClean="0"/>
              <a:t> das </a:t>
            </a:r>
            <a:r>
              <a:rPr lang="en-US" dirty="0" err="1" smtClean="0"/>
              <a:t>nicht</a:t>
            </a:r>
            <a:r>
              <a:rPr lang="en-US" dirty="0" smtClean="0"/>
              <a:t> die Runtime </a:t>
            </a:r>
            <a:r>
              <a:rPr lang="en-US" dirty="0" err="1" smtClean="0"/>
              <a:t>machen</a:t>
            </a:r>
            <a:r>
              <a:rPr lang="en-US" dirty="0"/>
              <a:t>?</a:t>
            </a:r>
            <a:endParaRPr lang="de-DE" dirty="0"/>
          </a:p>
        </p:txBody>
      </p:sp>
    </p:spTree>
    <p:extLst>
      <p:ext uri="{BB962C8B-B14F-4D97-AF65-F5344CB8AC3E}">
        <p14:creationId xmlns:p14="http://schemas.microsoft.com/office/powerpoint/2010/main" val="2334347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a:solidFill>
                  <a:srgbClr val="FF00FF"/>
                </a:solidFill>
                <a:latin typeface="Consolas" pitchFamily="49" charset="0"/>
                <a:ea typeface="Roboto" pitchFamily="2" charset="0"/>
                <a:cs typeface="Consolas" pitchFamily="49" charset="0"/>
              </a:rPr>
              <a:t>Only</a:t>
            </a:r>
            <a:r>
              <a:rPr lang="en-US" sz="2000" b="1" dirty="0" err="1">
                <a:solidFill>
                  <a:schemeClr val="bg1"/>
                </a:solidFill>
                <a:latin typeface="Consolas" pitchFamily="49" charset="0"/>
                <a:ea typeface="Roboto" pitchFamily="2" charset="0"/>
                <a:cs typeface="Consolas" pitchFamily="49" charset="0"/>
              </a:rPr>
              <a:t>.</a:t>
            </a:r>
            <a:r>
              <a:rPr lang="en-US" sz="2000" b="1" dirty="0" err="1">
                <a:solidFill>
                  <a:srgbClr val="FF00FF"/>
                </a:solidFill>
                <a:latin typeface="Consolas" pitchFamily="49" charset="0"/>
                <a:ea typeface="Roboto" pitchFamily="2" charset="0"/>
                <a:cs typeface="Consolas" pitchFamily="49" charset="0"/>
              </a:rPr>
              <a:t>One</a:t>
            </a:r>
            <a:r>
              <a:rPr lang="en-US" sz="2000" b="1" dirty="0">
                <a:solidFill>
                  <a:schemeClr val="bg1"/>
                </a:solidFill>
                <a:latin typeface="Consolas" pitchFamily="49" charset="0"/>
                <a:ea typeface="Roboto" pitchFamily="2" charset="0"/>
                <a:cs typeface="Consolas" pitchFamily="49" charset="0"/>
              </a:rPr>
              <a:t>&lt;</a:t>
            </a:r>
            <a:r>
              <a:rPr lang="en-US" sz="2000" b="1" dirty="0" err="1">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17266146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The</a:t>
            </a:r>
            <a:r>
              <a:rPr lang="en-US" sz="2000" b="1" dirty="0" err="1"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Same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603768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Unity</a:t>
            </a:r>
            <a:r>
              <a:rPr lang="en-US" sz="2000" b="1" dirty="0" err="1"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Resolve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37467504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instance = </a:t>
            </a:r>
            <a:r>
              <a:rPr lang="en-US" sz="2000" b="1" dirty="0" err="1" smtClean="0">
                <a:solidFill>
                  <a:schemeClr val="bg1"/>
                </a:solidFill>
                <a:latin typeface="Consolas" pitchFamily="49" charset="0"/>
                <a:ea typeface="Roboto" pitchFamily="2" charset="0"/>
                <a:cs typeface="Consolas" pitchFamily="49" charset="0"/>
              </a:rPr>
              <a:t>Object</a:t>
            </a:r>
            <a:r>
              <a:rPr lang="en-US" sz="2000" b="1" dirty="0" err="1" smtClean="0">
                <a:solidFill>
                  <a:srgbClr val="FF00FF"/>
                </a:solidFill>
                <a:latin typeface="Consolas" pitchFamily="49" charset="0"/>
                <a:ea typeface="Roboto" pitchFamily="2" charset="0"/>
                <a:cs typeface="Consolas" pitchFamily="49" charset="0"/>
              </a:rPr>
              <a:t>Fuck</a:t>
            </a:r>
            <a:r>
              <a:rPr lang="en-US" sz="2000" b="1" dirty="0" err="1" smtClean="0">
                <a:solidFill>
                  <a:schemeClr val="bg1"/>
                </a:solidFill>
                <a:latin typeface="Consolas" pitchFamily="49" charset="0"/>
                <a:ea typeface="Roboto" pitchFamily="2" charset="0"/>
                <a:cs typeface="Consolas" pitchFamily="49" charset="0"/>
              </a:rPr>
              <a:t>tory.</a:t>
            </a:r>
            <a:r>
              <a:rPr lang="en-US" sz="2000" b="1" dirty="0" err="1" smtClean="0">
                <a:solidFill>
                  <a:srgbClr val="FF00FF"/>
                </a:solidFill>
                <a:latin typeface="Consolas" pitchFamily="49" charset="0"/>
                <a:ea typeface="Roboto" pitchFamily="2" charset="0"/>
                <a:cs typeface="Consolas" pitchFamily="49" charset="0"/>
              </a:rPr>
              <a:t>GetInstance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chemeClr val="bg1"/>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259324826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9900" dirty="0" err="1" smtClean="0"/>
              <a:t>factory</a:t>
            </a:r>
            <a:endParaRPr lang="de-DE" sz="19900" dirty="0"/>
          </a:p>
        </p:txBody>
      </p:sp>
    </p:spTree>
    <p:extLst>
      <p:ext uri="{BB962C8B-B14F-4D97-AF65-F5344CB8AC3E}">
        <p14:creationId xmlns:p14="http://schemas.microsoft.com/office/powerpoint/2010/main" val="233219790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“Du </a:t>
            </a:r>
            <a:r>
              <a:rPr lang="en-US" sz="4400" dirty="0" err="1" smtClean="0">
                <a:solidFill>
                  <a:schemeClr val="tx1">
                    <a:lumMod val="50000"/>
                    <a:lumOff val="50000"/>
                  </a:schemeClr>
                </a:solidFill>
                <a:latin typeface="Roboto" pitchFamily="2" charset="0"/>
                <a:ea typeface="Roboto" pitchFamily="2" charset="0"/>
              </a:rPr>
              <a:t>willst</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doch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nicht</a:t>
            </a:r>
            <a:r>
              <a:rPr lang="en-US" sz="4400" dirty="0" smtClean="0">
                <a:solidFill>
                  <a:schemeClr val="tx1">
                    <a:lumMod val="50000"/>
                    <a:lumOff val="50000"/>
                  </a:schemeClr>
                </a:solidFill>
                <a:latin typeface="Roboto" pitchFamily="2" charset="0"/>
                <a:ea typeface="Roboto" pitchFamily="2" charset="0"/>
              </a:rPr>
              <a:t> in </a:t>
            </a:r>
            <a:r>
              <a:rPr lang="en-US" sz="4400" dirty="0" err="1" smtClean="0">
                <a:solidFill>
                  <a:schemeClr val="tx1">
                    <a:lumMod val="50000"/>
                    <a:lumOff val="50000"/>
                  </a:schemeClr>
                </a:solidFill>
                <a:latin typeface="Roboto" pitchFamily="2" charset="0"/>
                <a:ea typeface="Roboto" pitchFamily="2" charset="0"/>
              </a:rPr>
              <a:t>einer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Pizza</a:t>
            </a:r>
            <a:r>
              <a:rPr lang="en-US" sz="4400" dirty="0" err="1" smtClean="0">
                <a:solidFill>
                  <a:srgbClr val="FF00FF"/>
                </a:solidFill>
                <a:latin typeface="Roboto" pitchFamily="2" charset="0"/>
                <a:ea typeface="Roboto" pitchFamily="2" charset="0"/>
              </a:rPr>
              <a:t>fabrik</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essen</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sondern</a:t>
            </a:r>
            <a:r>
              <a:rPr lang="en-US" sz="4400" dirty="0" smtClean="0">
                <a:solidFill>
                  <a:schemeClr val="tx1">
                    <a:lumMod val="50000"/>
                    <a:lumOff val="50000"/>
                  </a:schemeClr>
                </a:solidFill>
                <a:latin typeface="Roboto" pitchFamily="2" charset="0"/>
                <a:ea typeface="Roboto" pitchFamily="2" charset="0"/>
              </a:rPr>
              <a:t> in </a:t>
            </a:r>
            <a:r>
              <a:rPr lang="en-US" sz="4400" dirty="0" err="1" smtClean="0">
                <a:solidFill>
                  <a:schemeClr val="tx1">
                    <a:lumMod val="50000"/>
                    <a:lumOff val="50000"/>
                  </a:schemeClr>
                </a:solidFill>
                <a:latin typeface="Roboto" pitchFamily="2" charset="0"/>
                <a:ea typeface="Roboto" pitchFamily="2" charset="0"/>
              </a:rPr>
              <a:t>einem</a:t>
            </a:r>
            <a:r>
              <a:rPr lang="en-US" sz="4400" dirty="0" smtClean="0">
                <a:solidFill>
                  <a:schemeClr val="tx1">
                    <a:lumMod val="50000"/>
                    <a:lumOff val="50000"/>
                  </a:schemeClr>
                </a:solidFill>
                <a:latin typeface="Roboto" pitchFamily="2" charset="0"/>
                <a:ea typeface="Roboto" pitchFamily="2" charset="0"/>
              </a:rPr>
              <a:t> Restaurant”</a:t>
            </a:r>
            <a:br>
              <a:rPr lang="en-US" sz="4400" dirty="0" smtClean="0">
                <a:solidFill>
                  <a:schemeClr val="tx1">
                    <a:lumMod val="50000"/>
                    <a:lumOff val="50000"/>
                  </a:schemeClr>
                </a:solidFill>
                <a:latin typeface="Roboto" pitchFamily="2" charset="0"/>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Roberto </a:t>
            </a:r>
            <a:r>
              <a:rPr lang="en-US" sz="4400" dirty="0" err="1" smtClean="0">
                <a:solidFill>
                  <a:schemeClr val="tx1">
                    <a:lumMod val="75000"/>
                    <a:lumOff val="25000"/>
                  </a:schemeClr>
                </a:solidFill>
                <a:ea typeface="Roboto" pitchFamily="2" charset="0"/>
              </a:rPr>
              <a:t>Bez</a:t>
            </a:r>
            <a:r>
              <a:rPr lang="en-US" sz="4400" dirty="0" smtClean="0">
                <a:solidFill>
                  <a:schemeClr val="tx1">
                    <a:lumMod val="75000"/>
                    <a:lumOff val="25000"/>
                  </a:schemeClr>
                </a:solidFill>
                <a:ea typeface="Roboto" pitchFamily="2" charset="0"/>
              </a:rPr>
              <a:t>.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Sonntag </a:t>
            </a:r>
            <a:r>
              <a:rPr lang="en-US" sz="4400" dirty="0" err="1" smtClean="0">
                <a:solidFill>
                  <a:schemeClr val="tx1">
                    <a:lumMod val="75000"/>
                    <a:lumOff val="25000"/>
                  </a:schemeClr>
                </a:solidFill>
                <a:ea typeface="Roboto" pitchFamily="2" charset="0"/>
              </a:rPr>
              <a:t>abend</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91392040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Un-</a:t>
            </a:r>
            <a:r>
              <a:rPr lang="en-US" dirty="0" err="1" smtClean="0"/>
              <a:t>denken</a:t>
            </a:r>
            <a:endParaRPr lang="en-US" dirty="0"/>
          </a:p>
        </p:txBody>
      </p:sp>
      <p:sp>
        <p:nvSpPr>
          <p:cNvPr id="4" name="Textplatzhalter 3"/>
          <p:cNvSpPr>
            <a:spLocks noGrp="1"/>
          </p:cNvSpPr>
          <p:nvPr>
            <p:ph type="body" sz="quarter" idx="10"/>
          </p:nvPr>
        </p:nvSpPr>
        <p:spPr/>
        <p:txBody>
          <a:bodyPr/>
          <a:lstStyle/>
          <a:p>
            <a:r>
              <a:rPr lang="en-US" dirty="0" err="1" smtClean="0"/>
              <a:t>Umdenken</a:t>
            </a:r>
            <a:r>
              <a:rPr lang="en-US" dirty="0" smtClean="0"/>
              <a:t>?</a:t>
            </a:r>
            <a:endParaRPr lang="en-US" dirty="0"/>
          </a:p>
        </p:txBody>
      </p:sp>
      <p:sp>
        <p:nvSpPr>
          <p:cNvPr id="5" name="Textplatzhalter 4"/>
          <p:cNvSpPr>
            <a:spLocks noGrp="1"/>
          </p:cNvSpPr>
          <p:nvPr>
            <p:ph type="body" sz="quarter" idx="11"/>
          </p:nvPr>
        </p:nvSpPr>
        <p:spPr/>
        <p:txBody>
          <a:bodyPr/>
          <a:lstStyle/>
          <a:p>
            <a:r>
              <a:rPr lang="en-US" dirty="0" err="1" smtClean="0"/>
              <a:t>Neu</a:t>
            </a:r>
            <a:r>
              <a:rPr lang="en-US" dirty="0" smtClean="0"/>
              <a:t> </a:t>
            </a:r>
            <a:r>
              <a:rPr lang="en-US" dirty="0" err="1" smtClean="0"/>
              <a:t>Denken</a:t>
            </a:r>
            <a:r>
              <a:rPr lang="en-US" dirty="0" smtClean="0"/>
              <a:t>!</a:t>
            </a:r>
            <a:endParaRPr lang="en-US" dirty="0"/>
          </a:p>
        </p:txBody>
      </p:sp>
    </p:spTree>
    <p:extLst>
      <p:ext uri="{BB962C8B-B14F-4D97-AF65-F5344CB8AC3E}">
        <p14:creationId xmlns:p14="http://schemas.microsoft.com/office/powerpoint/2010/main" val="285232391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Rather than “a general reusable solution to a commonly occurring problem”, I currently think of design patterns as a shared vocabulary for discussing the observable commonalities between two or more solutions, after they’ve emerged.</a:t>
            </a:r>
            <a:endParaRPr lang="en-US" dirty="0"/>
          </a:p>
        </p:txBody>
      </p:sp>
    </p:spTree>
    <p:extLst>
      <p:ext uri="{BB962C8B-B14F-4D97-AF65-F5344CB8AC3E}">
        <p14:creationId xmlns:p14="http://schemas.microsoft.com/office/powerpoint/2010/main" val="159302455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t>
            </a:r>
            <a:r>
              <a:rPr lang="en-US" dirty="0" smtClean="0"/>
              <a:t>“a general reusable solution to a commonly occurring problem”</a:t>
            </a:r>
            <a:r>
              <a:rPr lang="en-US" dirty="0" smtClean="0">
                <a:solidFill>
                  <a:schemeClr val="bg1">
                    <a:lumMod val="75000"/>
                  </a:schemeClr>
                </a:solidFill>
              </a:rPr>
              <a:t>, I currently think of design patterns as a shared vocabulary for discussing the observable commonalities 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226731468"/>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a:t>
            </a:r>
            <a:r>
              <a:rPr lang="en-US" dirty="0" smtClean="0">
                <a:solidFill>
                  <a:srgbClr val="FF7400"/>
                </a:solidFill>
              </a:rPr>
              <a:t> I currently think </a:t>
            </a:r>
            <a:r>
              <a:rPr lang="en-US" dirty="0" smtClean="0">
                <a:solidFill>
                  <a:schemeClr val="bg1">
                    <a:lumMod val="75000"/>
                  </a:schemeClr>
                </a:solidFill>
              </a:rPr>
              <a:t>of design patterns as a shared vocabulary for discussing the observable commonalities 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256592159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t>
            </a:r>
            <a:r>
              <a:rPr lang="en-US" dirty="0" smtClean="0">
                <a:solidFill>
                  <a:srgbClr val="00DB00"/>
                </a:solidFill>
              </a:rPr>
              <a:t>a shared vocabulary for </a:t>
            </a:r>
            <a:r>
              <a:rPr lang="en-US" dirty="0" smtClean="0">
                <a:solidFill>
                  <a:srgbClr val="FF00FF"/>
                </a:solidFill>
              </a:rPr>
              <a:t>discussing</a:t>
            </a:r>
            <a:r>
              <a:rPr lang="en-US" dirty="0" smtClean="0">
                <a:solidFill>
                  <a:srgbClr val="00DB00"/>
                </a:solidFill>
              </a:rPr>
              <a:t> the observable commonalities </a:t>
            </a:r>
            <a:r>
              <a:rPr lang="en-US" dirty="0" smtClean="0">
                <a:solidFill>
                  <a:schemeClr val="bg1">
                    <a:lumMod val="75000"/>
                  </a:schemeClr>
                </a:solidFill>
              </a:rPr>
              <a:t>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231390996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 shared vocabulary for discussing the observable commonalities between two or more solutions, </a:t>
            </a:r>
            <a:r>
              <a:rPr lang="en-US" dirty="0" smtClean="0"/>
              <a:t>after they’ve emerged</a:t>
            </a:r>
            <a:r>
              <a:rPr lang="en-US" dirty="0" smtClean="0">
                <a:solidFill>
                  <a:schemeClr val="bg1">
                    <a:lumMod val="75000"/>
                  </a:schemeClr>
                </a:solidFill>
              </a:rPr>
              <a:t>.</a:t>
            </a:r>
            <a:endParaRPr lang="en-US" dirty="0">
              <a:solidFill>
                <a:schemeClr val="bg1">
                  <a:lumMod val="75000"/>
                </a:schemeClr>
              </a:solidFill>
            </a:endParaRPr>
          </a:p>
        </p:txBody>
      </p:sp>
    </p:spTree>
    <p:extLst>
      <p:ext uri="{BB962C8B-B14F-4D97-AF65-F5344CB8AC3E}">
        <p14:creationId xmlns:p14="http://schemas.microsoft.com/office/powerpoint/2010/main" val="3780125084"/>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extLst>
      <p:ext uri="{BB962C8B-B14F-4D97-AF65-F5344CB8AC3E}">
        <p14:creationId xmlns:p14="http://schemas.microsoft.com/office/powerpoint/2010/main" val="42693598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t>Seek</a:t>
            </a:r>
            <a:r>
              <a:rPr lang="de-DE" sz="9600" dirty="0" smtClean="0"/>
              <a:t> &amp; </a:t>
            </a:r>
            <a:r>
              <a:rPr lang="de-DE" sz="9600" dirty="0" err="1" smtClean="0"/>
              <a:t>Destroy</a:t>
            </a:r>
            <a:endParaRPr lang="de-DE" sz="9600" dirty="0"/>
          </a:p>
        </p:txBody>
      </p:sp>
      <p:sp>
        <p:nvSpPr>
          <p:cNvPr id="4" name="Textplatzhalter 3"/>
          <p:cNvSpPr>
            <a:spLocks noGrp="1"/>
          </p:cNvSpPr>
          <p:nvPr>
            <p:ph type="body" sz="quarter" idx="10"/>
          </p:nvPr>
        </p:nvSpPr>
        <p:spPr/>
        <p:txBody>
          <a:bodyPr/>
          <a:lstStyle/>
          <a:p>
            <a:r>
              <a:rPr lang="de-DE" dirty="0" smtClean="0"/>
              <a:t>Weg Damit!</a:t>
            </a:r>
            <a:endParaRPr lang="de-DE" dirty="0"/>
          </a:p>
        </p:txBody>
      </p:sp>
      <p:sp>
        <p:nvSpPr>
          <p:cNvPr id="5" name="Textplatzhalter 4"/>
          <p:cNvSpPr>
            <a:spLocks noGrp="1"/>
          </p:cNvSpPr>
          <p:nvPr>
            <p:ph type="body" sz="quarter" idx="11"/>
          </p:nvPr>
        </p:nvSpPr>
        <p:spPr/>
        <p:txBody>
          <a:bodyPr/>
          <a:lstStyle/>
          <a:p>
            <a:r>
              <a:rPr lang="de-DE" dirty="0" smtClean="0"/>
              <a:t>Wiesel Jagd</a:t>
            </a:r>
            <a:endParaRPr lang="de-DE" dirty="0"/>
          </a:p>
        </p:txBody>
      </p:sp>
    </p:spTree>
    <p:extLst>
      <p:ext uri="{BB962C8B-B14F-4D97-AF65-F5344CB8AC3E}">
        <p14:creationId xmlns:p14="http://schemas.microsoft.com/office/powerpoint/2010/main" val="110451655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Rename</a:t>
            </a:r>
            <a:r>
              <a:rPr lang="de-DE" dirty="0" smtClean="0"/>
              <a:t> Class</a:t>
            </a:r>
            <a:endParaRPr lang="de-DE" dirty="0"/>
          </a:p>
        </p:txBody>
      </p:sp>
      <p:sp>
        <p:nvSpPr>
          <p:cNvPr id="4" name="Textplatzhalter 3"/>
          <p:cNvSpPr>
            <a:spLocks noGrp="1"/>
          </p:cNvSpPr>
          <p:nvPr>
            <p:ph type="body" sz="quarter" idx="10"/>
          </p:nvPr>
        </p:nvSpPr>
        <p:spPr/>
        <p:txBody>
          <a:bodyPr/>
          <a:lstStyle/>
          <a:p>
            <a:r>
              <a:rPr lang="de-DE" dirty="0" smtClean="0"/>
              <a:t>Refactoring</a:t>
            </a:r>
            <a:endParaRPr lang="de-DE" dirty="0"/>
          </a:p>
        </p:txBody>
      </p:sp>
      <p:sp>
        <p:nvSpPr>
          <p:cNvPr id="5" name="Textplatzhalter 4"/>
          <p:cNvSpPr>
            <a:spLocks noGrp="1"/>
          </p:cNvSpPr>
          <p:nvPr>
            <p:ph type="body" sz="quarter" idx="11"/>
          </p:nvPr>
        </p:nvSpPr>
        <p:spPr/>
        <p:txBody>
          <a:bodyPr/>
          <a:lstStyle/>
          <a:p>
            <a:r>
              <a:rPr lang="de-DE" dirty="0" smtClean="0"/>
              <a:t>Umbenennen</a:t>
            </a:r>
            <a:endParaRPr lang="de-DE" dirty="0"/>
          </a:p>
        </p:txBody>
      </p:sp>
    </p:spTree>
    <p:extLst>
      <p:ext uri="{BB962C8B-B14F-4D97-AF65-F5344CB8AC3E}">
        <p14:creationId xmlns:p14="http://schemas.microsoft.com/office/powerpoint/2010/main" val="1550623323"/>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a:xfrm>
            <a:off x="971600" y="548680"/>
            <a:ext cx="7200800" cy="5760640"/>
          </a:xfrm>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“There are many powerful </a:t>
            </a:r>
            <a:r>
              <a:rPr lang="en-US" sz="4400" dirty="0" err="1" smtClean="0">
                <a:solidFill>
                  <a:schemeClr val="tx1">
                    <a:lumMod val="50000"/>
                    <a:lumOff val="50000"/>
                  </a:schemeClr>
                </a:solidFill>
                <a:latin typeface="Roboto" pitchFamily="2" charset="0"/>
                <a:ea typeface="Roboto" pitchFamily="2" charset="0"/>
              </a:rPr>
              <a:t>refactorings</a:t>
            </a:r>
            <a:r>
              <a:rPr lang="en-US" sz="4400" dirty="0" smtClean="0">
                <a:solidFill>
                  <a:schemeClr val="tx1">
                    <a:lumMod val="50000"/>
                    <a:lumOff val="50000"/>
                  </a:schemeClr>
                </a:solidFill>
                <a:latin typeface="Roboto" pitchFamily="2" charset="0"/>
                <a:ea typeface="Roboto" pitchFamily="2" charset="0"/>
              </a:rPr>
              <a:t>, but </a:t>
            </a:r>
            <a:r>
              <a:rPr lang="en-US" sz="4400" dirty="0" smtClean="0">
                <a:solidFill>
                  <a:srgbClr val="FF00FF"/>
                </a:solidFill>
                <a:latin typeface="Roboto" pitchFamily="2" charset="0"/>
                <a:ea typeface="Roboto" pitchFamily="2" charset="0"/>
              </a:rPr>
              <a:t>Rename Class</a:t>
            </a:r>
            <a:r>
              <a:rPr lang="en-US" sz="4400" dirty="0" smtClean="0">
                <a:solidFill>
                  <a:schemeClr val="tx1">
                    <a:lumMod val="50000"/>
                    <a:lumOff val="50000"/>
                  </a:schemeClr>
                </a:solidFill>
                <a:latin typeface="Roboto" pitchFamily="2" charset="0"/>
                <a:ea typeface="Roboto" pitchFamily="2" charset="0"/>
              </a:rPr>
              <a:t> is the most powerful. It changes the way people see code and lets them notice possibilities that they might not have considered before"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Michael Feathers.</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414740178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988840"/>
            <a:ext cx="8640960" cy="2880320"/>
          </a:xfrm>
        </p:spPr>
        <p:txBody>
          <a:bodyPr/>
          <a:lstStyle/>
          <a:p>
            <a:r>
              <a:rPr lang="en-US" sz="16600" dirty="0" smtClean="0">
                <a:solidFill>
                  <a:srgbClr val="00B7FF"/>
                </a:solidFill>
              </a:rPr>
              <a:t>REPOSITORY</a:t>
            </a:r>
            <a:endParaRPr lang="en-US" sz="16600" dirty="0">
              <a:solidFill>
                <a:srgbClr val="00B7FF"/>
              </a:solidFill>
            </a:endParaRPr>
          </a:p>
        </p:txBody>
      </p:sp>
    </p:spTree>
    <p:extLst>
      <p:ext uri="{BB962C8B-B14F-4D97-AF65-F5344CB8AC3E}">
        <p14:creationId xmlns:p14="http://schemas.microsoft.com/office/powerpoint/2010/main" val="1455346364"/>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err="1">
                <a:latin typeface="Consolas"/>
              </a:rPr>
              <a:t>public</a:t>
            </a:r>
            <a:r>
              <a:rPr lang="de-DE" sz="2000" b="1" dirty="0">
                <a:latin typeface="Consolas"/>
              </a:rPr>
              <a:t> </a:t>
            </a:r>
            <a:r>
              <a:rPr lang="de-DE" sz="2000" b="1" dirty="0" err="1">
                <a:latin typeface="Consolas"/>
              </a:rPr>
              <a:t>class</a:t>
            </a:r>
            <a:r>
              <a:rPr lang="de-DE" sz="2000" b="1" dirty="0">
                <a:latin typeface="Consolas"/>
              </a:rPr>
              <a:t> </a:t>
            </a:r>
            <a:r>
              <a:rPr lang="de-DE" sz="2000" b="1" dirty="0" err="1">
                <a:solidFill>
                  <a:srgbClr val="FF00FF"/>
                </a:solidFill>
                <a:latin typeface="Consolas"/>
              </a:rPr>
              <a:t>Customer</a:t>
            </a:r>
            <a:r>
              <a:rPr lang="de-DE" sz="2000" b="1" dirty="0" err="1">
                <a:latin typeface="Consolas"/>
              </a:rPr>
              <a:t>Repository</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smtClean="0">
                <a:solidFill>
                  <a:srgbClr val="CFCFCF"/>
                </a:solidFill>
                <a:latin typeface="Consolas"/>
              </a:rPr>
              <a:t>   </a:t>
            </a:r>
            <a:r>
              <a:rPr lang="de-DE" sz="2000" b="1" dirty="0" err="1" smtClean="0">
                <a:latin typeface="Consolas"/>
              </a:rPr>
              <a:t>IEnumerable</a:t>
            </a:r>
            <a:r>
              <a:rPr lang="de-DE" sz="2000" b="1" dirty="0" smtClean="0">
                <a:solidFill>
                  <a:srgbClr val="CFCFCF"/>
                </a:solidFill>
                <a:latin typeface="Consolas"/>
              </a:rPr>
              <a:t>&lt;</a:t>
            </a:r>
            <a:r>
              <a:rPr lang="de-DE" sz="2000" b="1" dirty="0" smtClean="0">
                <a:solidFill>
                  <a:srgbClr val="FF00FF"/>
                </a:solidFill>
                <a:latin typeface="Consolas"/>
              </a:rPr>
              <a:t>Customer</a:t>
            </a:r>
            <a:r>
              <a:rPr lang="de-DE" sz="2000" b="1" dirty="0">
                <a:solidFill>
                  <a:srgbClr val="CFCFCF"/>
                </a:solidFill>
                <a:latin typeface="Consolas"/>
              </a:rPr>
              <a:t>&gt; </a:t>
            </a:r>
            <a:r>
              <a:rPr lang="de-DE" sz="2000" b="1" dirty="0" smtClean="0">
                <a:solidFill>
                  <a:srgbClr val="CFCFCF"/>
                </a:solidFill>
                <a:latin typeface="Consolas"/>
              </a:rPr>
              <a:t/>
            </a:r>
            <a:br>
              <a:rPr lang="de-DE" sz="2000" b="1" dirty="0" smtClean="0">
                <a:solidFill>
                  <a:srgbClr val="CFCFCF"/>
                </a:solidFill>
                <a:latin typeface="Consolas"/>
              </a:rPr>
            </a:br>
            <a:r>
              <a:rPr lang="de-DE" sz="2000" b="1" dirty="0" smtClean="0">
                <a:solidFill>
                  <a:srgbClr val="CFCFCF"/>
                </a:solidFill>
                <a:latin typeface="Consolas"/>
              </a:rPr>
              <a:t>   </a:t>
            </a:r>
            <a:r>
              <a:rPr lang="de-DE" sz="2000" b="1" dirty="0" err="1" smtClean="0">
                <a:solidFill>
                  <a:srgbClr val="CFCFCF"/>
                </a:solidFill>
                <a:latin typeface="Consolas"/>
              </a:rPr>
              <a:t>Get</a:t>
            </a:r>
            <a:r>
              <a:rPr lang="de-DE" sz="2000" b="1" dirty="0" err="1" smtClean="0">
                <a:solidFill>
                  <a:srgbClr val="FF00FF"/>
                </a:solidFill>
                <a:latin typeface="Consolas"/>
              </a:rPr>
              <a:t>Customers</a:t>
            </a:r>
            <a:r>
              <a:rPr lang="de-DE" sz="2000" b="1" dirty="0" err="1" smtClean="0">
                <a:solidFill>
                  <a:srgbClr val="CFCFCF"/>
                </a:solidFill>
                <a:latin typeface="Consolas"/>
              </a:rPr>
              <a:t>ByYearOfBirth</a:t>
            </a:r>
            <a:r>
              <a:rPr lang="de-DE" sz="2000" b="1" dirty="0" smtClean="0">
                <a:solidFill>
                  <a:srgbClr val="CFCFCF"/>
                </a:solidFill>
                <a:latin typeface="Consolas"/>
              </a:rPr>
              <a:t>(</a:t>
            </a:r>
            <a:r>
              <a:rPr lang="de-DE" sz="2000" b="1" dirty="0" err="1" smtClean="0">
                <a:latin typeface="Consolas"/>
              </a:rPr>
              <a:t>DateTime</a:t>
            </a:r>
            <a:r>
              <a:rPr lang="de-DE" sz="2000" b="1" dirty="0" smtClean="0">
                <a:solidFill>
                  <a:srgbClr val="CFCFCF"/>
                </a:solidFill>
                <a:latin typeface="Consolas"/>
              </a:rPr>
              <a:t> </a:t>
            </a:r>
            <a:r>
              <a:rPr lang="de-DE" sz="2000" b="1" dirty="0" err="1">
                <a:solidFill>
                  <a:schemeClr val="bg1">
                    <a:lumMod val="95000"/>
                  </a:schemeClr>
                </a:solidFill>
                <a:latin typeface="Consolas"/>
              </a:rPr>
              <a:t>yearOfBirth</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smtClean="0">
                <a:solidFill>
                  <a:srgbClr val="CFCFCF"/>
                </a:solidFill>
                <a:latin typeface="Consolas"/>
              </a:rPr>
              <a: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smtClean="0">
                <a:solidFill>
                  <a:srgbClr val="CFCFCF"/>
                </a:solidFill>
                <a:latin typeface="Consolas"/>
              </a:rPr>
              <a: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00901247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class </a:t>
            </a:r>
            <a:r>
              <a:rPr lang="en-US" sz="2000" b="1" dirty="0" err="1">
                <a:latin typeface="Consolas"/>
              </a:rPr>
              <a:t>Customer</a:t>
            </a:r>
            <a:r>
              <a:rPr lang="en-US" sz="2000" b="1" dirty="0" err="1">
                <a:solidFill>
                  <a:srgbClr val="FF00FF"/>
                </a:solidFill>
                <a:latin typeface="Consolas"/>
              </a:rPr>
              <a:t>Repository</a:t>
            </a:r>
            <a:r>
              <a:rPr lang="en-US" sz="2000" b="1" dirty="0">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a:t>
            </a:r>
            <a:r>
              <a:rPr lang="en-US" sz="2000" b="1" dirty="0">
                <a:solidFill>
                  <a:schemeClr val="bg1"/>
                </a:solidFill>
                <a:latin typeface="Consolas"/>
              </a:rPr>
              <a:t>&gt; </a:t>
            </a:r>
            <a:r>
              <a:rPr lang="en-US" sz="2000" b="1" dirty="0" smtClean="0">
                <a:solidFill>
                  <a:schemeClr val="bg1"/>
                </a:solidFill>
                <a:latin typeface="Consolas"/>
              </a:rPr>
              <a:t/>
            </a:r>
            <a:br>
              <a:rPr lang="en-US" sz="2000" b="1" dirty="0" smtClean="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err="1" smtClean="0">
                <a:solidFill>
                  <a:schemeClr val="bg1"/>
                </a:solidFill>
                <a:latin typeface="Consolas"/>
              </a:rPr>
              <a:t>GetByYearOfBirth</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62449757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class </a:t>
            </a:r>
            <a:r>
              <a:rPr lang="en-US" sz="2000" b="1" dirty="0" smtClean="0">
                <a:latin typeface="Consolas"/>
              </a:rPr>
              <a:t>Customer</a:t>
            </a:r>
            <a:r>
              <a:rPr lang="en-US" sz="2000" b="1" dirty="0" smtClean="0">
                <a:solidFill>
                  <a:srgbClr val="FF00FF"/>
                </a:solidFill>
                <a:latin typeface="Consolas"/>
              </a:rPr>
              <a:t>s</a:t>
            </a:r>
            <a:r>
              <a:rPr lang="en-US" sz="2000" b="1" dirty="0" smtClean="0">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a:t>
            </a:r>
            <a:r>
              <a:rPr lang="en-US" sz="2000" b="1" dirty="0">
                <a:solidFill>
                  <a:schemeClr val="bg1"/>
                </a:solidFill>
                <a:latin typeface="Consolas"/>
              </a:rPr>
              <a:t>&gt; </a:t>
            </a:r>
            <a:r>
              <a:rPr lang="en-US" sz="2000" b="1" dirty="0" smtClean="0">
                <a:solidFill>
                  <a:schemeClr val="bg1"/>
                </a:solidFill>
                <a:latin typeface="Consolas"/>
              </a:rPr>
              <a:t/>
            </a:r>
            <a:br>
              <a:rPr lang="en-US" sz="2000" b="1" dirty="0" smtClean="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err="1" smtClean="0">
                <a:solidFill>
                  <a:srgbClr val="FF00FF"/>
                </a:solidFill>
                <a:latin typeface="Consolas"/>
              </a:rPr>
              <a:t>GetBy</a:t>
            </a:r>
            <a:r>
              <a:rPr lang="en-US" sz="2000" b="1" dirty="0" err="1" smtClean="0">
                <a:solidFill>
                  <a:schemeClr val="bg1"/>
                </a:solidFill>
                <a:latin typeface="Consolas"/>
              </a:rPr>
              <a:t>YearOfBirth</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18645807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public class Customers</a:t>
            </a: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&lt;Customer&gt;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err="1" smtClean="0">
                <a:solidFill>
                  <a:srgbClr val="FF00FF"/>
                </a:solidFill>
                <a:latin typeface="Consolas"/>
              </a:rPr>
              <a:t>BornIn</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smtClean="0">
                <a:solidFill>
                  <a:schemeClr val="bg1"/>
                </a:solidFill>
                <a:latin typeface="Consolas"/>
              </a:rPr>
              <a:t>yearOfBirth</a:t>
            </a:r>
            <a:r>
              <a:rPr lang="en-US" sz="2000" b="1" dirty="0" smtClean="0">
                <a:solidFill>
                  <a:schemeClr val="bg1"/>
                </a:solidFill>
                <a:latin typeface="Consolas"/>
              </a:rPr>
              <a:t>)</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68033001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interface</a:t>
            </a:r>
            <a:r>
              <a:rPr lang="en-US" sz="2000" b="1" dirty="0">
                <a:solidFill>
                  <a:schemeClr val="bg1"/>
                </a:solidFill>
                <a:latin typeface="Consolas"/>
              </a:rPr>
              <a:t> </a:t>
            </a:r>
            <a:r>
              <a:rPr lang="en-US" sz="2000" b="1" dirty="0" err="1">
                <a:solidFill>
                  <a:srgbClr val="FF00FF"/>
                </a:solidFill>
                <a:latin typeface="Consolas"/>
              </a:rPr>
              <a:t>I</a:t>
            </a:r>
            <a:r>
              <a:rPr lang="en-US" sz="2000" b="1" dirty="0" err="1">
                <a:solidFill>
                  <a:schemeClr val="bg1"/>
                </a:solidFill>
                <a:latin typeface="Consolas"/>
              </a:rPr>
              <a:t>CustomerRepository</a:t>
            </a: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
            </a:r>
            <a:br>
              <a:rPr lang="en-US" sz="2000" b="1" dirty="0">
                <a:solidFill>
                  <a:schemeClr val="bg1"/>
                </a:solidFill>
                <a:latin typeface="Consolas"/>
              </a:rPr>
            </a:br>
            <a:r>
              <a:rPr lang="en-US" sz="2000" b="1" dirty="0">
                <a:latin typeface="Consolas"/>
              </a:rPr>
              <a:t>public class </a:t>
            </a:r>
            <a:r>
              <a:rPr lang="en-US" sz="2000" b="1" dirty="0">
                <a:solidFill>
                  <a:schemeClr val="bg1"/>
                </a:solidFill>
                <a:latin typeface="Consolas"/>
              </a:rPr>
              <a:t>Customers : </a:t>
            </a:r>
            <a:r>
              <a:rPr lang="en-US" sz="2000" b="1" dirty="0" err="1">
                <a:solidFill>
                  <a:schemeClr val="bg1"/>
                </a:solidFill>
                <a:latin typeface="Consolas"/>
              </a:rPr>
              <a:t>ICustomerRepository</a:t>
            </a: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420681380"/>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public </a:t>
            </a:r>
            <a:r>
              <a:rPr lang="en-US" sz="2000" b="1" dirty="0">
                <a:latin typeface="Consolas"/>
              </a:rPr>
              <a:t>class </a:t>
            </a:r>
            <a:r>
              <a:rPr lang="en-US" sz="2000" b="1" dirty="0">
                <a:solidFill>
                  <a:schemeClr val="bg1"/>
                </a:solidFill>
                <a:latin typeface="Consolas"/>
              </a:rPr>
              <a:t>Customers : </a:t>
            </a:r>
            <a:r>
              <a:rPr lang="en-US" sz="2000" b="1" dirty="0" err="1">
                <a:solidFill>
                  <a:srgbClr val="FF00FF"/>
                </a:solidFill>
                <a:latin typeface="Consolas"/>
              </a:rPr>
              <a:t>I</a:t>
            </a:r>
            <a:r>
              <a:rPr lang="en-US" sz="2000" b="1" dirty="0" err="1">
                <a:solidFill>
                  <a:schemeClr val="bg1"/>
                </a:solidFill>
                <a:latin typeface="Consolas"/>
              </a:rPr>
              <a:t>CustomerRepository</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5509377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rgbClr val="FF00FF"/>
                </a:solidFill>
                <a:latin typeface="Consolas"/>
              </a:rPr>
              <a:t>I</a:t>
            </a:r>
            <a:r>
              <a:rPr lang="en-US" sz="2000" b="1" dirty="0" err="1">
                <a:solidFill>
                  <a:schemeClr val="bg1"/>
                </a:solidFill>
                <a:latin typeface="Consolas"/>
              </a:rPr>
              <a:t>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14119816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chemeClr val="bg1"/>
                </a:solidFill>
                <a:latin typeface="Consolas"/>
              </a:rPr>
              <a:t>IFindCustomers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latin typeface="Consolas"/>
              </a:rPr>
              <a:t> </a:t>
            </a:r>
            <a:r>
              <a:rPr lang="en-US" sz="2000" b="1" dirty="0" smtClean="0">
                <a:solidFill>
                  <a:srgbClr val="FF00FF"/>
                </a:solidFill>
                <a:latin typeface="Consolas"/>
              </a:rPr>
              <a:t>year</a:t>
            </a:r>
            <a:r>
              <a:rPr lang="en-US" sz="2000" b="1" dirty="0" smtClean="0">
                <a:solidFill>
                  <a:schemeClr val="bg1"/>
                </a:solidFill>
                <a:latin typeface="Consolas"/>
              </a:rPr>
              <a:t>);</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40679503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Iformatter</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err="1" smtClean="0">
                <a:solidFill>
                  <a:schemeClr val="bg1"/>
                </a:solidFill>
                <a:latin typeface="Consolas" pitchFamily="49" charset="0"/>
                <a:ea typeface="Roboto" pitchFamily="2" charset="0"/>
                <a:cs typeface="Consolas" pitchFamily="49" charset="0"/>
              </a:rPr>
              <a:t>IFormat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75033991"/>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000" b="1" dirty="0" err="1" smtClean="0">
                <a:solidFill>
                  <a:schemeClr val="bg1"/>
                </a:solidFill>
                <a:latin typeface="Consolas" pitchFamily="49" charset="0"/>
                <a:ea typeface="Roboto" pitchFamily="2" charset="0"/>
                <a:cs typeface="Consolas" pitchFamily="49" charset="0"/>
              </a:rPr>
              <a:t>IObserver</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err="1" smtClean="0">
                <a:solidFill>
                  <a:schemeClr val="bg1"/>
                </a:solidFill>
                <a:latin typeface="Consolas" pitchFamily="49" charset="0"/>
                <a:ea typeface="Roboto" pitchFamily="2" charset="0"/>
                <a:cs typeface="Consolas" pitchFamily="49" charset="0"/>
              </a:rPr>
              <a:t>IObserve</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72462355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Interfaces </a:t>
            </a:r>
            <a:br>
              <a:rPr lang="de-DE" dirty="0" smtClean="0"/>
            </a:br>
            <a:r>
              <a:rPr lang="de-DE" dirty="0" smtClean="0"/>
              <a:t>definieren </a:t>
            </a:r>
            <a:r>
              <a:rPr lang="de-DE" dirty="0" smtClean="0">
                <a:solidFill>
                  <a:srgbClr val="FF00FF"/>
                </a:solidFill>
              </a:rPr>
              <a:t>verhalten</a:t>
            </a:r>
            <a:r>
              <a:rPr lang="de-DE" dirty="0" smtClean="0"/>
              <a:t>. </a:t>
            </a:r>
            <a:br>
              <a:rPr lang="de-DE" dirty="0" smtClean="0"/>
            </a:br>
            <a:r>
              <a:rPr lang="de-DE" dirty="0"/>
              <a:t/>
            </a:r>
            <a:br>
              <a:rPr lang="de-DE" dirty="0"/>
            </a:br>
            <a:r>
              <a:rPr lang="de-DE" dirty="0" smtClean="0"/>
              <a:t>Warum nennen wir sie nicht so?</a:t>
            </a:r>
            <a:endParaRPr lang="de-DE" dirty="0"/>
          </a:p>
        </p:txBody>
      </p:sp>
    </p:spTree>
    <p:extLst>
      <p:ext uri="{BB962C8B-B14F-4D97-AF65-F5344CB8AC3E}">
        <p14:creationId xmlns:p14="http://schemas.microsoft.com/office/powerpoint/2010/main" val="314552631"/>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 Do Something For You</a:t>
            </a:r>
            <a:endParaRPr lang="de-DE" dirty="0"/>
          </a:p>
        </p:txBody>
      </p:sp>
    </p:spTree>
    <p:extLst>
      <p:ext uri="{BB962C8B-B14F-4D97-AF65-F5344CB8AC3E}">
        <p14:creationId xmlns:p14="http://schemas.microsoft.com/office/powerpoint/2010/main" val="2885499485"/>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I </a:t>
            </a:r>
            <a:r>
              <a:rPr lang="de-DE" dirty="0" err="1" smtClean="0"/>
              <a:t>basically</a:t>
            </a:r>
            <a:r>
              <a:rPr lang="de-DE" dirty="0" smtClean="0"/>
              <a:t> </a:t>
            </a:r>
            <a:r>
              <a:rPr lang="de-DE" dirty="0" err="1" smtClean="0"/>
              <a:t>agree</a:t>
            </a:r>
            <a:r>
              <a:rPr lang="de-DE" dirty="0" smtClean="0"/>
              <a:t> </a:t>
            </a:r>
            <a:r>
              <a:rPr lang="de-DE" dirty="0" err="1" smtClean="0"/>
              <a:t>with</a:t>
            </a:r>
            <a:r>
              <a:rPr lang="de-DE" dirty="0" smtClean="0"/>
              <a:t/>
            </a:r>
            <a:br>
              <a:rPr lang="de-DE" dirty="0" smtClean="0"/>
            </a:br>
            <a:r>
              <a:rPr lang="de-DE" dirty="0" err="1" smtClean="0">
                <a:solidFill>
                  <a:srgbClr val="FF00FF"/>
                </a:solidFill>
              </a:rPr>
              <a:t>Udi</a:t>
            </a:r>
            <a:r>
              <a:rPr lang="de-DE" dirty="0" smtClean="0">
                <a:solidFill>
                  <a:srgbClr val="FF00FF"/>
                </a:solidFill>
              </a:rPr>
              <a:t> </a:t>
            </a:r>
            <a:r>
              <a:rPr lang="de-DE" dirty="0" err="1" smtClean="0">
                <a:solidFill>
                  <a:srgbClr val="FF00FF"/>
                </a:solidFill>
              </a:rPr>
              <a:t>dahan</a:t>
            </a:r>
            <a:r>
              <a:rPr lang="de-DE" dirty="0"/>
              <a:t>!</a:t>
            </a:r>
            <a:br>
              <a:rPr lang="de-DE" dirty="0"/>
            </a:br>
            <a:r>
              <a:rPr lang="de-DE" sz="1600" dirty="0">
                <a:latin typeface="Roboto" pitchFamily="2" charset="0"/>
                <a:ea typeface="Roboto" pitchFamily="2" charset="0"/>
              </a:rPr>
              <a:t>http://</a:t>
            </a:r>
            <a:r>
              <a:rPr lang="de-DE" sz="1600" dirty="0" smtClean="0">
                <a:latin typeface="Roboto" pitchFamily="2" charset="0"/>
                <a:ea typeface="Roboto" pitchFamily="2" charset="0"/>
              </a:rPr>
              <a:t>de.slideshare.net/deimos/udi-dahan-intentions-and-interfaces</a:t>
            </a:r>
            <a:endParaRPr lang="de-DE" dirty="0">
              <a:latin typeface="Roboto" pitchFamily="2" charset="0"/>
              <a:ea typeface="Roboto" pitchFamily="2" charset="0"/>
            </a:endParaRPr>
          </a:p>
        </p:txBody>
      </p:sp>
    </p:spTree>
    <p:extLst>
      <p:ext uri="{BB962C8B-B14F-4D97-AF65-F5344CB8AC3E}">
        <p14:creationId xmlns:p14="http://schemas.microsoft.com/office/powerpoint/2010/main" val="2797552342"/>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extLst>
      <p:ext uri="{BB962C8B-B14F-4D97-AF65-F5344CB8AC3E}">
        <p14:creationId xmlns:p14="http://schemas.microsoft.com/office/powerpoint/2010/main" val="3573018520"/>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Touch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p14="http://schemas.microsoft.com/office/powerpoint/2010/main" val="778947476"/>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Change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p14="http://schemas.microsoft.com/office/powerpoint/2010/main" val="32258363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DB00"/>
                </a:solidFill>
              </a:rPr>
              <a:t>Changing</a:t>
            </a:r>
            <a:endParaRPr lang="en-US" dirty="0">
              <a:solidFill>
                <a:srgbClr val="00DB00"/>
              </a:solidFill>
            </a:endParaRPr>
          </a:p>
        </p:txBody>
      </p:sp>
      <p:sp>
        <p:nvSpPr>
          <p:cNvPr id="3" name="Textplatzhalter 2"/>
          <p:cNvSpPr>
            <a:spLocks noGrp="1"/>
          </p:cNvSpPr>
          <p:nvPr>
            <p:ph type="body" sz="quarter" idx="10"/>
          </p:nvPr>
        </p:nvSpPr>
        <p:spPr/>
        <p:txBody>
          <a:bodyPr/>
          <a:lstStyle/>
          <a:p>
            <a:r>
              <a:rPr lang="en-US" dirty="0" smtClean="0"/>
              <a:t>Always run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smtClean="0">
                <a:latin typeface="Roboto" pitchFamily="2" charset="0"/>
                <a:ea typeface="Roboto" pitchFamily="2" charset="0"/>
              </a:rPr>
              <a:t>Find </a:t>
            </a:r>
            <a:r>
              <a:rPr lang="de-DE" sz="2800" dirty="0" err="1" smtClean="0">
                <a:latin typeface="Roboto" pitchFamily="2" charset="0"/>
                <a:ea typeface="Roboto" pitchFamily="2" charset="0"/>
              </a:rPr>
              <a:t>me</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here</a:t>
            </a:r>
            <a:r>
              <a:rPr lang="de-DE" sz="2800" dirty="0" smtClean="0">
                <a:latin typeface="Roboto" pitchFamily="2" charset="0"/>
                <a:ea typeface="Roboto" pitchFamily="2" charset="0"/>
              </a:rPr>
              <a:t>.</a:t>
            </a:r>
            <a:br>
              <a:rPr lang="de-DE" sz="2800" dirty="0" smtClean="0">
                <a:latin typeface="Roboto" pitchFamily="2" charset="0"/>
                <a:ea typeface="Roboto" pitchFamily="2" charset="0"/>
              </a:rPr>
            </a:br>
            <a:r>
              <a:rPr lang="de-DE" sz="2800" dirty="0" smtClean="0">
                <a:latin typeface="Roboto" pitchFamily="2" charset="0"/>
                <a:ea typeface="Roboto" pitchFamily="2" charset="0"/>
              </a:rPr>
              <a:t/>
            </a:r>
            <a:br>
              <a:rPr lang="de-DE" sz="2800" dirty="0" smtClean="0">
                <a:latin typeface="Roboto" pitchFamily="2" charset="0"/>
                <a:ea typeface="Roboto" pitchFamily="2" charset="0"/>
              </a:rPr>
            </a:br>
            <a:r>
              <a:rPr lang="de-DE" sz="2800" dirty="0" smtClean="0">
                <a:latin typeface="Roboto" pitchFamily="2" charset="0"/>
                <a:ea typeface="Roboto" pitchFamily="2" charset="0"/>
              </a:rPr>
              <a:t>http</a:t>
            </a:r>
            <a:r>
              <a:rPr lang="de-DE" sz="2800" dirty="0" smtClean="0">
                <a:latin typeface="Roboto" pitchFamily="2" charset="0"/>
                <a:ea typeface="Roboto" pitchFamily="2" charset="0"/>
              </a:rPr>
              <a:t>://</a:t>
            </a:r>
            <a:r>
              <a:rPr lang="de-DE" sz="2800" dirty="0" smtClean="0">
                <a:solidFill>
                  <a:srgbClr val="FF00FF"/>
                </a:solidFill>
                <a:latin typeface="Roboto" pitchFamily="2" charset="0"/>
                <a:ea typeface="Roboto" pitchFamily="2" charset="0"/>
              </a:rPr>
              <a:t>empathic</a:t>
            </a:r>
            <a:r>
              <a:rPr lang="de-DE" sz="2800" dirty="0" smtClean="0">
                <a:latin typeface="Roboto" pitchFamily="2" charset="0"/>
                <a:ea typeface="Roboto" pitchFamily="2" charset="0"/>
              </a:rPr>
              <a:t>.heroku.com</a:t>
            </a:r>
            <a:endParaRPr lang="de-DE" sz="2800" dirty="0">
              <a:solidFill>
                <a:srgbClr val="FF00FF"/>
              </a:solidFill>
              <a:latin typeface="Roboto" pitchFamily="2" charset="0"/>
              <a:ea typeface="Roboto" pitchFamily="2" charset="0"/>
            </a:endParaRPr>
          </a:p>
        </p:txBody>
      </p:sp>
    </p:spTree>
    <p:extLst>
      <p:ext uri="{BB962C8B-B14F-4D97-AF65-F5344CB8AC3E}">
        <p14:creationId xmlns:p14="http://schemas.microsoft.com/office/powerpoint/2010/main" val="3270101022"/>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err="1" smtClean="0">
                <a:latin typeface="Roboto" pitchFamily="2" charset="0"/>
                <a:ea typeface="Roboto" pitchFamily="2" charset="0"/>
              </a:rPr>
              <a:t>Please</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contribute</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here</a:t>
            </a:r>
            <a:r>
              <a:rPr lang="de-DE" sz="2800" dirty="0">
                <a:latin typeface="Roboto" pitchFamily="2" charset="0"/>
                <a:ea typeface="Roboto" pitchFamily="2" charset="0"/>
              </a:rPr>
              <a:t>.</a:t>
            </a:r>
            <a:r>
              <a:rPr lang="de-DE" sz="2800" dirty="0" smtClean="0">
                <a:latin typeface="Roboto" pitchFamily="2" charset="0"/>
                <a:ea typeface="Roboto" pitchFamily="2" charset="0"/>
              </a:rPr>
              <a:t/>
            </a:r>
            <a:br>
              <a:rPr lang="de-DE" sz="2800" dirty="0" smtClean="0">
                <a:latin typeface="Roboto" pitchFamily="2" charset="0"/>
                <a:ea typeface="Roboto" pitchFamily="2" charset="0"/>
              </a:rPr>
            </a:br>
            <a:r>
              <a:rPr lang="de-DE" sz="2800" dirty="0" smtClean="0">
                <a:latin typeface="Roboto" pitchFamily="2" charset="0"/>
                <a:ea typeface="Roboto" pitchFamily="2" charset="0"/>
              </a:rPr>
              <a:t/>
            </a:r>
            <a:br>
              <a:rPr lang="de-DE" sz="2800" dirty="0" smtClean="0">
                <a:latin typeface="Roboto" pitchFamily="2" charset="0"/>
                <a:ea typeface="Roboto" pitchFamily="2" charset="0"/>
              </a:rPr>
            </a:br>
            <a:r>
              <a:rPr lang="de-DE" sz="2800" dirty="0" smtClean="0">
                <a:latin typeface="Roboto" pitchFamily="2" charset="0"/>
                <a:ea typeface="Roboto" pitchFamily="2" charset="0"/>
              </a:rPr>
              <a:t>http://github.com/</a:t>
            </a:r>
            <a:r>
              <a:rPr lang="de-DE" sz="2800" dirty="0" smtClean="0">
                <a:solidFill>
                  <a:srgbClr val="FF00FF"/>
                </a:solidFill>
                <a:latin typeface="Roboto" pitchFamily="2" charset="0"/>
                <a:ea typeface="Roboto" pitchFamily="2" charset="0"/>
              </a:rPr>
              <a:t>cessor</a:t>
            </a:r>
            <a:r>
              <a:rPr lang="de-DE" sz="2800" dirty="0" smtClean="0">
                <a:latin typeface="Roboto" pitchFamily="2" charset="0"/>
                <a:ea typeface="Roboto" pitchFamily="2" charset="0"/>
              </a:rPr>
              <a:t>/</a:t>
            </a:r>
            <a:r>
              <a:rPr lang="de-DE" sz="2800" dirty="0" smtClean="0">
                <a:solidFill>
                  <a:srgbClr val="00FF00"/>
                </a:solidFill>
                <a:latin typeface="Roboto" pitchFamily="2" charset="0"/>
                <a:ea typeface="Roboto" pitchFamily="2" charset="0"/>
              </a:rPr>
              <a:t>zen</a:t>
            </a:r>
            <a:endParaRPr lang="de-DE" sz="2800" dirty="0">
              <a:solidFill>
                <a:srgbClr val="00FF00"/>
              </a:solidFill>
              <a:latin typeface="Roboto" pitchFamily="2" charset="0"/>
              <a:ea typeface="Roboto" pitchFamily="2" charset="0"/>
            </a:endParaRPr>
          </a:p>
        </p:txBody>
      </p:sp>
    </p:spTree>
    <p:extLst>
      <p:ext uri="{BB962C8B-B14F-4D97-AF65-F5344CB8AC3E}">
        <p14:creationId xmlns:p14="http://schemas.microsoft.com/office/powerpoint/2010/main" val="1813115363"/>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itel 18"/>
          <p:cNvSpPr>
            <a:spLocks noGrp="1"/>
          </p:cNvSpPr>
          <p:nvPr>
            <p:ph type="title"/>
          </p:nvPr>
        </p:nvSpPr>
        <p:spPr>
          <a:xfrm>
            <a:off x="971600" y="1844824"/>
            <a:ext cx="7200800" cy="1440160"/>
          </a:xfrm>
        </p:spPr>
        <p:txBody>
          <a:bodyPr/>
          <a:lstStyle/>
          <a:p>
            <a:r>
              <a:rPr lang="en-US" dirty="0" smtClean="0">
                <a:solidFill>
                  <a:srgbClr val="00B7FF"/>
                </a:solidFill>
              </a:rPr>
              <a:t>MACHINE</a:t>
            </a:r>
            <a:endParaRPr lang="en-US" dirty="0">
              <a:solidFill>
                <a:srgbClr val="00B7FF"/>
              </a:solidFill>
            </a:endParaRPr>
          </a:p>
        </p:txBody>
      </p:sp>
      <p:sp>
        <p:nvSpPr>
          <p:cNvPr id="60" name="Titel 18"/>
          <p:cNvSpPr txBox="1">
            <a:spLocks/>
          </p:cNvSpPr>
          <p:nvPr/>
        </p:nvSpPr>
        <p:spPr>
          <a:xfrm>
            <a:off x="971600" y="3573016"/>
            <a:ext cx="7200800" cy="1440160"/>
          </a:xfrm>
          <a:prstGeom prst="rect">
            <a:avLst/>
          </a:prstGeom>
        </p:spPr>
        <p:txBody>
          <a:bodyPr vert="horz" lIns="0" tIns="0" rIns="0" bIns="0" rtlCol="0" anchor="ctr">
            <a:noAutofit/>
          </a:bodyPr>
          <a:lstStyle>
            <a:lvl1pPr algn="ctr" defTabSz="914400" rtl="0" eaLnBrk="1" latinLnBrk="0" hangingPunct="1">
              <a:spcBef>
                <a:spcPct val="0"/>
              </a:spcBef>
              <a:buNone/>
              <a:defRPr sz="11500" kern="1200">
                <a:solidFill>
                  <a:srgbClr val="FF7400"/>
                </a:solidFill>
                <a:latin typeface="Bebas Neue" pitchFamily="34" charset="0"/>
                <a:ea typeface="+mj-ea"/>
                <a:cs typeface="+mj-cs"/>
              </a:defRPr>
            </a:lvl1pPr>
          </a:lstStyle>
          <a:p>
            <a:r>
              <a:rPr lang="en-US" dirty="0" smtClean="0">
                <a:solidFill>
                  <a:srgbClr val="00B7FF"/>
                </a:solidFill>
              </a:rPr>
              <a:t>INTENT</a:t>
            </a:r>
            <a:endParaRPr lang="en-US" dirty="0">
              <a:solidFill>
                <a:srgbClr val="00B7FF"/>
              </a:solidFill>
            </a:endParaRPr>
          </a:p>
        </p:txBody>
      </p:sp>
    </p:spTree>
    <p:extLst>
      <p:ext uri="{BB962C8B-B14F-4D97-AF65-F5344CB8AC3E}">
        <p14:creationId xmlns:p14="http://schemas.microsoft.com/office/powerpoint/2010/main" val="3226075393"/>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l"/>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2"/>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Health</a:t>
            </a:r>
            <a:r>
              <a:rPr lang="de-AT" sz="1200" dirty="0">
                <a:latin typeface="Roboto" pitchFamily="2" charset="0"/>
                <a:ea typeface="Roboto" pitchFamily="2" charset="0"/>
              </a:rPr>
              <a:t/>
            </a:r>
            <a:br>
              <a:rPr lang="de-AT" sz="1200" dirty="0">
                <a:latin typeface="Roboto" pitchFamily="2" charset="0"/>
                <a:ea typeface="Roboto" pitchFamily="2" charset="0"/>
              </a:rPr>
            </a:br>
            <a:r>
              <a:rPr lang="de-DE" sz="1200" dirty="0">
                <a:latin typeface="Roboto" pitchFamily="2" charset="0"/>
                <a:ea typeface="Roboto" pitchFamily="2" charset="0"/>
                <a:hlinkClick r:id="rId3"/>
              </a:rPr>
              <a:t>http://thenounproject.com/noun/first-aid</a:t>
            </a:r>
            <a:r>
              <a:rPr lang="de-DE" sz="1200">
                <a:latin typeface="Roboto" pitchFamily="2" charset="0"/>
                <a:ea typeface="Roboto" pitchFamily="2" charset="0"/>
                <a:hlinkClick r:id="rId3"/>
              </a:rPr>
              <a:t>/#</a:t>
            </a:r>
            <a:r>
              <a:rPr lang="de-DE" sz="1200" smtClean="0">
                <a:latin typeface="Roboto" pitchFamily="2" charset="0"/>
                <a:ea typeface="Roboto" pitchFamily="2" charset="0"/>
                <a:hlinkClick r:id="rId3"/>
              </a:rPr>
              <a:t>icon-No2208</a:t>
            </a:r>
            <a:r>
              <a:rPr lang="de-DE" sz="1200" dirty="0">
                <a:latin typeface="Roboto" pitchFamily="2" charset="0"/>
                <a:ea typeface="Roboto" pitchFamily="2" charset="0"/>
              </a:rPr>
              <a:t/>
            </a:r>
            <a:br>
              <a:rPr lang="de-DE" sz="1200" dirty="0">
                <a:latin typeface="Roboto" pitchFamily="2" charset="0"/>
                <a:ea typeface="Roboto" pitchFamily="2" charset="0"/>
              </a:rPr>
            </a:br>
            <a:r>
              <a:rPr lang="de-DE" sz="1200" dirty="0">
                <a:latin typeface="Roboto" pitchFamily="2" charset="0"/>
                <a:ea typeface="Roboto" pitchFamily="2" charset="0"/>
              </a:rPr>
              <a:t/>
            </a:r>
            <a:br>
              <a:rPr lang="de-DE" sz="1200" dirty="0">
                <a:latin typeface="Roboto" pitchFamily="2" charset="0"/>
                <a:ea typeface="Roboto" pitchFamily="2" charset="0"/>
              </a:rPr>
            </a:br>
            <a:r>
              <a:rPr lang="de-DE" sz="1200" dirty="0" smtClean="0">
                <a:latin typeface="Roboto" pitchFamily="2" charset="0"/>
                <a:ea typeface="Roboto" pitchFamily="2" charset="0"/>
              </a:rPr>
              <a:t>Andy Palmer on Singletons</a:t>
            </a:r>
            <a:br>
              <a:rPr lang="de-DE" sz="1200" dirty="0" smtClean="0">
                <a:latin typeface="Roboto" pitchFamily="2" charset="0"/>
                <a:ea typeface="Roboto" pitchFamily="2" charset="0"/>
              </a:rPr>
            </a:br>
            <a:r>
              <a:rPr lang="de-DE" sz="1200" dirty="0" smtClean="0">
                <a:latin typeface="Roboto" pitchFamily="2" charset="0"/>
                <a:ea typeface="Roboto" pitchFamily="2" charset="0"/>
                <a:hlinkClick r:id="rId4"/>
              </a:rPr>
              <a:t>http</a:t>
            </a:r>
            <a:r>
              <a:rPr lang="de-DE" sz="1200" dirty="0">
                <a:latin typeface="Roboto" pitchFamily="2" charset="0"/>
                <a:ea typeface="Roboto" pitchFamily="2" charset="0"/>
                <a:hlinkClick r:id="rId4"/>
              </a:rPr>
              <a:t>://andypalmer.com/2008/05/singletons/</a:t>
            </a:r>
            <a:endParaRPr lang="en-US" sz="1200" dirty="0">
              <a:latin typeface="Roboto" pitchFamily="2" charset="0"/>
              <a:ea typeface="Roboto" pitchFamily="2" charset="0"/>
            </a:endParaRPr>
          </a:p>
        </p:txBody>
      </p:sp>
    </p:spTree>
    <p:extLst>
      <p:ext uri="{BB962C8B-B14F-4D97-AF65-F5344CB8AC3E}">
        <p14:creationId xmlns:p14="http://schemas.microsoft.com/office/powerpoint/2010/main" val="3861124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3635896"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2000" dirty="0" err="1" smtClean="0">
                <a:latin typeface="Roboto" pitchFamily="2" charset="0"/>
                <a:ea typeface="Roboto" pitchFamily="2" charset="0"/>
              </a:rPr>
              <a:t>Boundaries</a:t>
            </a:r>
            <a:endParaRPr lang="de-DE" sz="2000" dirty="0">
              <a:latin typeface="Roboto" pitchFamily="2" charset="0"/>
              <a:ea typeface="Roboto" pitchFamily="2" charset="0"/>
            </a:endParaRPr>
          </a:p>
        </p:txBody>
      </p:sp>
      <p:sp>
        <p:nvSpPr>
          <p:cNvPr id="26" name="Rechteck 25"/>
          <p:cNvSpPr/>
          <p:nvPr/>
        </p:nvSpPr>
        <p:spPr>
          <a:xfrm>
            <a:off x="1475656"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Emotions</a:t>
            </a:r>
            <a:endParaRPr lang="de-DE" sz="2000" dirty="0">
              <a:latin typeface="Roboto" pitchFamily="2" charset="0"/>
              <a:ea typeface="Roboto" pitchFamily="2" charset="0"/>
            </a:endParaRPr>
          </a:p>
        </p:txBody>
      </p:sp>
      <p:sp>
        <p:nvSpPr>
          <p:cNvPr id="14" name="Rechteck 13"/>
          <p:cNvSpPr/>
          <p:nvPr/>
        </p:nvSpPr>
        <p:spPr>
          <a:xfrm>
            <a:off x="5796136" y="2492896"/>
            <a:ext cx="1800200" cy="1800200"/>
          </a:xfrm>
          <a:prstGeom prst="rect">
            <a:avLst/>
          </a:prstGeom>
          <a:solidFill>
            <a:srgbClr val="00B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2000" dirty="0" smtClean="0">
                <a:latin typeface="Roboto" pitchFamily="2" charset="0"/>
                <a:ea typeface="Roboto" pitchFamily="2" charset="0"/>
              </a:rPr>
              <a:t>Language</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5440313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1215524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3"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hannes Hofmeister\Desktop\demeter-sortiment.jpg"/>
          <p:cNvPicPr>
            <a:picLocks noChangeAspect="1" noChangeArrowheads="1"/>
          </p:cNvPicPr>
          <p:nvPr/>
        </p:nvPicPr>
        <p:blipFill>
          <a:blip r:embed="rId2" cstate="print"/>
          <a:srcRect/>
          <a:stretch>
            <a:fillRect/>
          </a:stretch>
        </p:blipFill>
        <p:spPr bwMode="auto">
          <a:xfrm>
            <a:off x="0" y="0"/>
            <a:ext cx="9144000" cy="6858001"/>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48</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FF00FF"/>
                </a:solidFill>
              </a:rPr>
              <a:t>GESUNDHEIT</a:t>
            </a:r>
            <a:endParaRPr lang="en-US" dirty="0">
              <a:solidFill>
                <a:srgbClr val="FF00FF"/>
              </a:solidFill>
            </a:endParaRPr>
          </a:p>
        </p:txBody>
      </p:sp>
      <p:sp>
        <p:nvSpPr>
          <p:cNvPr id="4" name="Textplatzhalter 3"/>
          <p:cNvSpPr>
            <a:spLocks noGrp="1"/>
          </p:cNvSpPr>
          <p:nvPr>
            <p:ph type="body" sz="quarter" idx="10"/>
          </p:nvPr>
        </p:nvSpPr>
        <p:spPr/>
        <p:txBody>
          <a:bodyPr/>
          <a:lstStyle/>
          <a:p>
            <a:r>
              <a:rPr lang="de-DE" dirty="0" smtClean="0"/>
              <a:t>Die einfachste Metrik</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smtClean="0"/>
              <a:t>maliformer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p14="http://schemas.microsoft.com/office/powerpoint/2010/main" val="12296958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Relationen</a:t>
            </a:r>
            <a:r>
              <a:rPr lang="de-DE" dirty="0" smtClean="0"/>
              <a:t/>
            </a:r>
            <a:br>
              <a:rPr lang="de-DE" dirty="0" smtClean="0"/>
            </a:br>
            <a:r>
              <a:rPr lang="de-DE" dirty="0"/>
              <a:t/>
            </a:r>
            <a:br>
              <a:rPr lang="de-DE" dirty="0"/>
            </a:br>
            <a:r>
              <a:rPr lang="de-DE" dirty="0" smtClean="0">
                <a:solidFill>
                  <a:srgbClr val="FF7400"/>
                </a:solidFill>
              </a:rPr>
              <a:t>Dokumente</a:t>
            </a:r>
            <a:endParaRPr lang="de-DE" dirty="0">
              <a:solidFill>
                <a:srgbClr val="FF7400"/>
              </a:solidFill>
            </a:endParaRPr>
          </a:p>
        </p:txBody>
      </p:sp>
    </p:spTree>
    <p:extLst>
      <p:ext uri="{BB962C8B-B14F-4D97-AF65-F5344CB8AC3E}">
        <p14:creationId xmlns:p14="http://schemas.microsoft.com/office/powerpoint/2010/main" val="12296958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smtClean="0">
                <a:solidFill>
                  <a:srgbClr val="00DB00"/>
                </a:solidFill>
              </a:rPr>
              <a:t>ällt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smtClean="0">
                <a:solidFill>
                  <a:schemeClr val="bg1">
                    <a:lumMod val="75000"/>
                  </a:schemeClr>
                </a:solidFill>
              </a:rPr>
              <a:t>maliformer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proxitrunkial</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p14="http://schemas.microsoft.com/office/powerpoint/2010/main" val="22992120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“You can call it beautiful code when the code also makes it look like the </a:t>
            </a:r>
            <a:r>
              <a:rPr lang="en-US" sz="4400" dirty="0" smtClean="0">
                <a:solidFill>
                  <a:srgbClr val="FF00FF"/>
                </a:solidFill>
                <a:latin typeface="Roboto" pitchFamily="2" charset="0"/>
                <a:ea typeface="Roboto" pitchFamily="2" charset="0"/>
              </a:rPr>
              <a:t>language</a:t>
            </a:r>
            <a:r>
              <a:rPr lang="en-US" sz="4400" dirty="0" smtClean="0">
                <a:solidFill>
                  <a:schemeClr val="tx1">
                    <a:lumMod val="50000"/>
                    <a:lumOff val="50000"/>
                  </a:schemeClr>
                </a:solidFill>
                <a:latin typeface="Roboto" pitchFamily="2" charset="0"/>
                <a:ea typeface="Roboto" pitchFamily="2" charset="0"/>
              </a:rPr>
              <a:t> was </a:t>
            </a:r>
            <a:r>
              <a:rPr lang="en-US" sz="4400" dirty="0" smtClean="0">
                <a:latin typeface="Roboto" pitchFamily="2" charset="0"/>
                <a:ea typeface="Roboto" pitchFamily="2" charset="0"/>
              </a:rPr>
              <a:t>made for the problem</a:t>
            </a:r>
            <a:r>
              <a:rPr lang="en-US" sz="4400" dirty="0" smtClean="0">
                <a:solidFill>
                  <a:schemeClr val="tx1">
                    <a:lumMod val="50000"/>
                    <a:lumOff val="50000"/>
                  </a:schemeClr>
                </a:solidFill>
                <a:latin typeface="Roboto" pitchFamily="2" charset="0"/>
                <a:ea typeface="Roboto" pitchFamily="2" charset="0"/>
              </a:rPr>
              <a:t>”</a:t>
            </a: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Ward </a:t>
            </a:r>
            <a:r>
              <a:rPr lang="en-US" sz="4400" dirty="0" err="1" smtClean="0">
                <a:solidFill>
                  <a:schemeClr val="tx1">
                    <a:lumMod val="75000"/>
                    <a:lumOff val="25000"/>
                  </a:schemeClr>
                </a:solidFill>
                <a:ea typeface="Roboto" pitchFamily="2" charset="0"/>
              </a:rPr>
              <a:t>cunningham</a:t>
            </a:r>
            <a:r>
              <a:rPr lang="en-US" sz="44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900" dirty="0" smtClean="0">
                <a:latin typeface="Consolas" pitchFamily="49" charset="0"/>
                <a:ea typeface="Roboto" pitchFamily="2" charset="0"/>
                <a:cs typeface="Consolas" pitchFamily="49" charset="0"/>
              </a:rPr>
              <a:t>public class </a:t>
            </a:r>
            <a:r>
              <a:rPr lang="en-US" sz="3200" b="1" dirty="0" err="1" smtClean="0">
                <a:solidFill>
                  <a:srgbClr val="FF00FF"/>
                </a:solidFill>
                <a:latin typeface="Consolas" pitchFamily="49" charset="0"/>
                <a:ea typeface="Roboto" pitchFamily="2" charset="0"/>
                <a:cs typeface="Consolas" pitchFamily="49" charset="0"/>
              </a:rPr>
              <a:t>Quicksort</a:t>
            </a: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public static int</a:t>
            </a:r>
            <a:r>
              <a:rPr lang="en-US" sz="900" dirty="0" smtClean="0">
                <a:solidFill>
                  <a:schemeClr val="bg1"/>
                </a:solidFill>
                <a:latin typeface="Consolas" pitchFamily="49" charset="0"/>
                <a:ea typeface="Roboto" pitchFamily="2" charset="0"/>
                <a:cs typeface="Consolas" pitchFamily="49" charset="0"/>
              </a:rPr>
              <a:t>[] Sort(</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array)</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int[] a = new int[</a:t>
            </a:r>
            <a:r>
              <a:rPr lang="en-US" sz="900" dirty="0" err="1" smtClean="0">
                <a:solidFill>
                  <a:schemeClr val="bg1"/>
                </a:solidFill>
                <a:latin typeface="Consolas" pitchFamily="49" charset="0"/>
                <a:ea typeface="Roboto" pitchFamily="2" charset="0"/>
                <a:cs typeface="Consolas" pitchFamily="49" charset="0"/>
              </a:rPr>
              <a:t>array.Length</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array.CopyTo</a:t>
            </a:r>
            <a:r>
              <a:rPr lang="en-US" sz="900" dirty="0" smtClean="0">
                <a:solidFill>
                  <a:schemeClr val="bg1"/>
                </a:solidFill>
                <a:latin typeface="Consolas" pitchFamily="49" charset="0"/>
                <a:ea typeface="Roboto" pitchFamily="2" charset="0"/>
                <a:cs typeface="Consolas" pitchFamily="49" charset="0"/>
              </a:rPr>
              <a:t>(a, 0);</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Sort(0, </a:t>
            </a:r>
            <a:r>
              <a:rPr lang="en-US" sz="900" dirty="0" err="1" smtClean="0">
                <a:solidFill>
                  <a:schemeClr val="bg1"/>
                </a:solidFill>
                <a:latin typeface="Consolas" pitchFamily="49" charset="0"/>
                <a:ea typeface="Roboto" pitchFamily="2" charset="0"/>
                <a:cs typeface="Consolas" pitchFamily="49" charset="0"/>
              </a:rPr>
              <a:t>array.Length</a:t>
            </a:r>
            <a:r>
              <a:rPr lang="en-US" sz="900" dirty="0" smtClean="0">
                <a:solidFill>
                  <a:schemeClr val="bg1"/>
                </a:solidFill>
                <a:latin typeface="Consolas" pitchFamily="49" charset="0"/>
                <a:ea typeface="Roboto" pitchFamily="2" charset="0"/>
                <a:cs typeface="Consolas" pitchFamily="49" charset="0"/>
              </a:rPr>
              <a:t> - 1, ref 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return 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private static void </a:t>
            </a:r>
            <a:r>
              <a:rPr lang="en-US" sz="900" dirty="0" smtClean="0">
                <a:solidFill>
                  <a:schemeClr val="bg1"/>
                </a:solidFill>
                <a:latin typeface="Consolas" pitchFamily="49" charset="0"/>
                <a:ea typeface="Roboto" pitchFamily="2" charset="0"/>
                <a:cs typeface="Consolas" pitchFamily="49" charset="0"/>
              </a:rPr>
              <a:t>Sort(</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links,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 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(links &gt;=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return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int </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Divide(links,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Sort(links, </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- 1,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+ 1,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private static int </a:t>
            </a:r>
            <a:r>
              <a:rPr lang="en-US" sz="900" dirty="0" smtClean="0">
                <a:solidFill>
                  <a:schemeClr val="bg1"/>
                </a:solidFill>
                <a:latin typeface="Consolas" pitchFamily="49" charset="0"/>
                <a:ea typeface="Roboto" pitchFamily="2" charset="0"/>
                <a:cs typeface="Consolas" pitchFamily="49" charset="0"/>
              </a:rPr>
              <a:t>Divide(int left, int right, ref int[]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 left;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 right - 1;</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pivot = data[right];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do</a:t>
            </a: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pivot &amp;&amp;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right)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&gt;= pivot &amp;&amp;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&gt; left)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&gt;=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continue</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Swap(</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&gt; pivot)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Swap(</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right,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return</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private static void </a:t>
            </a:r>
            <a:r>
              <a:rPr lang="en-US" sz="900" dirty="0" smtClean="0">
                <a:solidFill>
                  <a:schemeClr val="bg1"/>
                </a:solidFill>
                <a:latin typeface="Consolas" pitchFamily="49" charset="0"/>
                <a:ea typeface="Roboto" pitchFamily="2" charset="0"/>
                <a:cs typeface="Consolas" pitchFamily="49" charset="0"/>
              </a:rPr>
              <a:t>Swap(</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left,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right, </a:t>
            </a:r>
            <a:r>
              <a:rPr lang="en-US" sz="900" dirty="0" smtClean="0">
                <a:latin typeface="Consolas" pitchFamily="49" charset="0"/>
                <a:ea typeface="Roboto" pitchFamily="2" charset="0"/>
                <a:cs typeface="Consolas" pitchFamily="49" charset="0"/>
              </a:rPr>
              <a:t>ref int</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z = data[left];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data[left] = data[right];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data[right] = z;</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a:t>
            </a:r>
            <a:endParaRPr lang="en-US" sz="900"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800" b="1" dirty="0" smtClean="0">
                <a:latin typeface="Consolas" pitchFamily="49" charset="0"/>
                <a:ea typeface="Roboto" pitchFamily="2" charset="0"/>
                <a:cs typeface="Consolas" pitchFamily="49" charset="0"/>
              </a:rPr>
              <a:t>let </a:t>
            </a:r>
            <a:r>
              <a:rPr lang="en-US" sz="1800" b="1" dirty="0" err="1" smtClean="0">
                <a:latin typeface="Consolas" pitchFamily="49" charset="0"/>
                <a:ea typeface="Roboto" pitchFamily="2" charset="0"/>
                <a:cs typeface="Consolas" pitchFamily="49" charset="0"/>
              </a:rPr>
              <a:t>rec</a:t>
            </a:r>
            <a:r>
              <a:rPr lang="en-US" sz="1800" b="1" dirty="0" smtClean="0">
                <a:latin typeface="Consolas" pitchFamily="49" charset="0"/>
                <a:ea typeface="Roboto" pitchFamily="2" charset="0"/>
                <a:cs typeface="Consolas" pitchFamily="49" charset="0"/>
              </a:rPr>
              <a:t> </a:t>
            </a:r>
            <a:r>
              <a:rPr lang="en-US" sz="3200" b="1" dirty="0" err="1" smtClean="0">
                <a:solidFill>
                  <a:srgbClr val="FF00FF"/>
                </a:solidFill>
                <a:latin typeface="Consolas" pitchFamily="49" charset="0"/>
                <a:ea typeface="Roboto" pitchFamily="2" charset="0"/>
                <a:cs typeface="Consolas" pitchFamily="49" charset="0"/>
              </a:rPr>
              <a:t>quicksort</a:t>
            </a:r>
            <a:r>
              <a:rPr lang="en-US" sz="3200" b="1" dirty="0" smtClean="0">
                <a:solidFill>
                  <a:schemeClr val="bg1"/>
                </a:solidFill>
                <a:latin typeface="Consolas" pitchFamily="49" charset="0"/>
                <a:ea typeface="Roboto" pitchFamily="2" charset="0"/>
                <a:cs typeface="Consolas" pitchFamily="49" charset="0"/>
              </a:rPr>
              <a:t> </a:t>
            </a:r>
            <a:r>
              <a:rPr lang="en-US" sz="1800" b="1" dirty="0" smtClean="0">
                <a:solidFill>
                  <a:schemeClr val="bg1"/>
                </a:solidFill>
                <a:latin typeface="Consolas" pitchFamily="49" charset="0"/>
                <a:ea typeface="Roboto" pitchFamily="2" charset="0"/>
                <a:cs typeface="Consolas" pitchFamily="49" charset="0"/>
              </a:rPr>
              <a:t>(</a:t>
            </a:r>
            <a:r>
              <a:rPr lang="en-US" sz="1800" b="1" dirty="0" err="1" smtClean="0">
                <a:solidFill>
                  <a:schemeClr val="bg1"/>
                </a:solidFill>
                <a:latin typeface="Consolas" pitchFamily="49" charset="0"/>
                <a:ea typeface="Roboto" pitchFamily="2" charset="0"/>
                <a:cs typeface="Consolas" pitchFamily="49" charset="0"/>
              </a:rPr>
              <a:t>list:int</a:t>
            </a:r>
            <a:r>
              <a:rPr lang="en-US" sz="1800" b="1" dirty="0" smtClean="0">
                <a:solidFill>
                  <a:schemeClr val="bg1"/>
                </a:solidFill>
                <a:latin typeface="Consolas" pitchFamily="49" charset="0"/>
                <a:ea typeface="Roboto" pitchFamily="2" charset="0"/>
                <a:cs typeface="Consolas" pitchFamily="49" charset="0"/>
              </a:rPr>
              <a:t> list) =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match</a:t>
            </a:r>
            <a:r>
              <a:rPr lang="en-US" sz="1800" b="1" dirty="0" smtClean="0">
                <a:solidFill>
                  <a:schemeClr val="bg1"/>
                </a:solidFill>
                <a:latin typeface="Consolas" pitchFamily="49" charset="0"/>
                <a:ea typeface="Roboto" pitchFamily="2" charset="0"/>
                <a:cs typeface="Consolas" pitchFamily="49" charset="0"/>
              </a:rPr>
              <a:t> list </a:t>
            </a:r>
            <a:r>
              <a:rPr lang="en-US" sz="1800" b="1" dirty="0" smtClean="0">
                <a:latin typeface="Consolas" pitchFamily="49" charset="0"/>
                <a:ea typeface="Roboto" pitchFamily="2" charset="0"/>
                <a:cs typeface="Consolas" pitchFamily="49" charset="0"/>
              </a:rPr>
              <a:t>with</a:t>
            </a:r>
            <a:r>
              <a:rPr lang="en-US" sz="1800" b="1" dirty="0" smtClean="0">
                <a:solidFill>
                  <a:schemeClr val="bg1"/>
                </a:solidFill>
                <a:latin typeface="Consolas" pitchFamily="49" charset="0"/>
                <a:ea typeface="Roboto" pitchFamily="2" charset="0"/>
                <a:cs typeface="Consolas" pitchFamily="49" charset="0"/>
              </a:rPr>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 []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 head::tail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let </a:t>
            </a:r>
            <a:r>
              <a:rPr lang="en-US" sz="1800" b="1" dirty="0" err="1" smtClean="0">
                <a:solidFill>
                  <a:schemeClr val="bg1"/>
                </a:solidFill>
                <a:latin typeface="Consolas" pitchFamily="49" charset="0"/>
                <a:ea typeface="Roboto" pitchFamily="2" charset="0"/>
                <a:cs typeface="Consolas" pitchFamily="49" charset="0"/>
              </a:rPr>
              <a:t>smaller,larger</a:t>
            </a:r>
            <a:r>
              <a:rPr lang="en-US" sz="1800" b="1" dirty="0" smtClean="0">
                <a:solidFill>
                  <a:schemeClr val="bg1"/>
                </a:solidFill>
                <a:latin typeface="Consolas" pitchFamily="49" charset="0"/>
                <a:ea typeface="Roboto" pitchFamily="2" charset="0"/>
                <a:cs typeface="Consolas" pitchFamily="49" charset="0"/>
              </a:rPr>
              <a:t> = </a:t>
            </a:r>
            <a:r>
              <a:rPr lang="en-US" sz="1800" b="1" dirty="0" err="1" smtClean="0">
                <a:solidFill>
                  <a:schemeClr val="bg1"/>
                </a:solidFill>
                <a:latin typeface="Consolas" pitchFamily="49" charset="0"/>
                <a:ea typeface="Roboto" pitchFamily="2" charset="0"/>
                <a:cs typeface="Consolas" pitchFamily="49" charset="0"/>
              </a:rPr>
              <a:t>List.partition</a:t>
            </a: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fun</a:t>
            </a:r>
            <a:r>
              <a:rPr lang="en-US" sz="1800" b="1" dirty="0" smtClean="0">
                <a:solidFill>
                  <a:schemeClr val="bg1"/>
                </a:solidFill>
                <a:latin typeface="Consolas" pitchFamily="49" charset="0"/>
                <a:ea typeface="Roboto" pitchFamily="2" charset="0"/>
                <a:cs typeface="Consolas" pitchFamily="49" charset="0"/>
              </a:rPr>
              <a:t> y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y &lt;= head) tail</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err="1" smtClean="0">
                <a:solidFill>
                  <a:schemeClr val="bg1"/>
                </a:solidFill>
                <a:latin typeface="Consolas" pitchFamily="49" charset="0"/>
                <a:ea typeface="Roboto" pitchFamily="2" charset="0"/>
                <a:cs typeface="Consolas" pitchFamily="49" charset="0"/>
              </a:rPr>
              <a:t>quicksort</a:t>
            </a:r>
            <a:r>
              <a:rPr lang="en-US" sz="1800" b="1" dirty="0" smtClean="0">
                <a:solidFill>
                  <a:schemeClr val="bg1"/>
                </a:solidFill>
                <a:latin typeface="Consolas" pitchFamily="49" charset="0"/>
                <a:ea typeface="Roboto" pitchFamily="2" charset="0"/>
                <a:cs typeface="Consolas" pitchFamily="49" charset="0"/>
              </a:rPr>
              <a:t> smaller @ [head] @ </a:t>
            </a:r>
            <a:r>
              <a:rPr lang="en-US" sz="1800" b="1" dirty="0" err="1" smtClean="0">
                <a:solidFill>
                  <a:schemeClr val="bg1"/>
                </a:solidFill>
                <a:latin typeface="Consolas" pitchFamily="49" charset="0"/>
                <a:ea typeface="Roboto" pitchFamily="2" charset="0"/>
                <a:cs typeface="Consolas" pitchFamily="49" charset="0"/>
              </a:rPr>
              <a:t>quicksort</a:t>
            </a:r>
            <a:r>
              <a:rPr lang="en-US" sz="1800" b="1" dirty="0" smtClean="0">
                <a:solidFill>
                  <a:schemeClr val="bg1"/>
                </a:solidFill>
                <a:latin typeface="Consolas" pitchFamily="49" charset="0"/>
                <a:ea typeface="Roboto" pitchFamily="2" charset="0"/>
                <a:cs typeface="Consolas" pitchFamily="49" charset="0"/>
              </a:rPr>
              <a:t> larger</a:t>
            </a:r>
            <a:endParaRPr lang="en-US" sz="18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“Clean code reads like well-written </a:t>
            </a:r>
            <a:r>
              <a:rPr lang="en-US" sz="4400" dirty="0" smtClean="0">
                <a:solidFill>
                  <a:srgbClr val="FF00FF"/>
                </a:solidFill>
                <a:latin typeface="Roboto" pitchFamily="2" charset="0"/>
                <a:ea typeface="Roboto" pitchFamily="2" charset="0"/>
              </a:rPr>
              <a:t>prose</a:t>
            </a:r>
            <a:r>
              <a:rPr lang="en-US" sz="4400" dirty="0" smtClean="0">
                <a:solidFill>
                  <a:schemeClr val="tx1">
                    <a:lumMod val="50000"/>
                    <a:lumOff val="50000"/>
                  </a:schemeClr>
                </a:solidFill>
                <a:latin typeface="Roboto" pitchFamily="2" charset="0"/>
                <a:ea typeface="Roboto" pitchFamily="2" charset="0"/>
              </a:rPr>
              <a:t>”</a:t>
            </a: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Grady </a:t>
            </a:r>
            <a:r>
              <a:rPr lang="en-US" sz="4400" dirty="0" err="1" smtClean="0">
                <a:solidFill>
                  <a:schemeClr val="tx1">
                    <a:lumMod val="75000"/>
                    <a:lumOff val="25000"/>
                  </a:schemeClr>
                </a:solidFill>
                <a:ea typeface="Roboto" pitchFamily="2" charset="0"/>
              </a:rPr>
              <a:t>Booch</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a:xfrm>
            <a:off x="971600" y="1772816"/>
            <a:ext cx="7200850" cy="719137"/>
          </a:xfrm>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p14="http://schemas.microsoft.com/office/powerpoint/2010/main" val="13880895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p14="http://schemas.microsoft.com/office/powerpoint/2010/main" val="19807464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36880197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800" b="1" dirty="0" smtClean="0">
                <a:solidFill>
                  <a:schemeClr val="bg1"/>
                </a:solidFill>
                <a:latin typeface="Consolas" pitchFamily="49" charset="0"/>
                <a:ea typeface="Roboto" pitchFamily="2" charset="0"/>
                <a:cs typeface="Consolas" pitchFamily="49" charset="0"/>
              </a:rPr>
              <a:t>	</a:t>
            </a:r>
            <a:r>
              <a:rPr lang="en-US" sz="2800" b="1" dirty="0" smtClean="0">
                <a:latin typeface="Consolas" pitchFamily="49" charset="0"/>
                <a:ea typeface="Roboto" pitchFamily="2" charset="0"/>
                <a:cs typeface="Consolas" pitchFamily="49" charset="0"/>
              </a:rPr>
              <a:t>for</a:t>
            </a:r>
            <a:r>
              <a:rPr lang="en-US" sz="2800" b="1" dirty="0" smtClean="0">
                <a:solidFill>
                  <a:schemeClr val="bg1"/>
                </a:solidFill>
                <a:latin typeface="Consolas" pitchFamily="49" charset="0"/>
                <a:ea typeface="Roboto" pitchFamily="2" charset="0"/>
                <a:cs typeface="Consolas" pitchFamily="49" charset="0"/>
              </a:rPr>
              <a:t>(</a:t>
            </a:r>
            <a:r>
              <a:rPr lang="en-US" sz="2800" b="1" dirty="0" err="1" smtClean="0">
                <a:latin typeface="Consolas" pitchFamily="49" charset="0"/>
                <a:ea typeface="Roboto" pitchFamily="2" charset="0"/>
                <a:cs typeface="Consolas" pitchFamily="49" charset="0"/>
              </a:rPr>
              <a:t>int</a:t>
            </a: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i</a:t>
            </a:r>
            <a:r>
              <a:rPr lang="en-US" sz="2800" b="1" dirty="0" smtClean="0">
                <a:solidFill>
                  <a:schemeClr val="bg1"/>
                </a:solidFill>
                <a:latin typeface="Consolas" pitchFamily="49" charset="0"/>
                <a:ea typeface="Roboto" pitchFamily="2" charset="0"/>
                <a:cs typeface="Consolas" pitchFamily="49" charset="0"/>
              </a:rPr>
              <a:t> = </a:t>
            </a:r>
            <a:r>
              <a:rPr lang="en-US" sz="2800" b="1" dirty="0" smtClean="0">
                <a:solidFill>
                  <a:srgbClr val="FF00FF"/>
                </a:solidFill>
                <a:latin typeface="Consolas" pitchFamily="49" charset="0"/>
                <a:ea typeface="Roboto" pitchFamily="2" charset="0"/>
                <a:cs typeface="Consolas" pitchFamily="49" charset="0"/>
              </a:rPr>
              <a:t>0</a:t>
            </a: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i</a:t>
            </a:r>
            <a:r>
              <a:rPr lang="en-US" sz="2800" b="1" dirty="0" smtClean="0">
                <a:solidFill>
                  <a:schemeClr val="bg1"/>
                </a:solidFill>
                <a:latin typeface="Consolas" pitchFamily="49" charset="0"/>
                <a:ea typeface="Roboto" pitchFamily="2" charset="0"/>
                <a:cs typeface="Consolas" pitchFamily="49" charset="0"/>
              </a:rPr>
              <a:t> &lt; </a:t>
            </a:r>
            <a:r>
              <a:rPr lang="en-US" sz="2800" b="1" dirty="0" smtClean="0">
                <a:solidFill>
                  <a:srgbClr val="FF00FF"/>
                </a:solidFill>
                <a:latin typeface="Consolas" pitchFamily="49" charset="0"/>
                <a:ea typeface="Roboto" pitchFamily="2" charset="0"/>
                <a:cs typeface="Consolas" pitchFamily="49" charset="0"/>
              </a:rPr>
              <a:t>10</a:t>
            </a: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i</a:t>
            </a:r>
            <a:r>
              <a:rPr lang="en-US" sz="2800" b="1" dirty="0" smtClean="0">
                <a:solidFill>
                  <a:schemeClr val="bg1"/>
                </a:solidFill>
                <a:latin typeface="Consolas" pitchFamily="49" charset="0"/>
                <a:ea typeface="Roboto" pitchFamily="2" charset="0"/>
                <a:cs typeface="Consolas" pitchFamily="49" charset="0"/>
              </a:rPr>
              <a:t>++)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doSomething</a:t>
            </a:r>
            <a:r>
              <a:rPr lang="en-US" sz="2800" b="1" dirty="0" smtClean="0">
                <a:solidFill>
                  <a:schemeClr val="bg1"/>
                </a:solidFill>
                <a:latin typeface="Consolas" pitchFamily="49" charset="0"/>
                <a:ea typeface="Roboto" pitchFamily="2" charset="0"/>
                <a:cs typeface="Consolas" pitchFamily="49" charset="0"/>
              </a:rPr>
              <a:t>();</a:t>
            </a:r>
            <a:r>
              <a:rPr lang="en-US" sz="2800" b="1" dirty="0">
                <a:solidFill>
                  <a:schemeClr val="bg1"/>
                </a:solidFill>
                <a:latin typeface="Consolas" pitchFamily="49" charset="0"/>
                <a:ea typeface="Roboto" pitchFamily="2" charset="0"/>
                <a:cs typeface="Consolas" pitchFamily="49" charset="0"/>
              </a:rPr>
              <a:t/>
            </a:r>
            <a:br>
              <a:rPr lang="en-US" sz="2800" b="1" dirty="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endParaRPr lang="en-US" sz="28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54774161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r>
              <a:rPr lang="en-US" sz="2800" b="1" dirty="0" smtClean="0">
                <a:solidFill>
                  <a:srgbClr val="FF00FF"/>
                </a:solidFill>
                <a:latin typeface="Consolas" pitchFamily="49" charset="0"/>
                <a:ea typeface="Roboto" pitchFamily="2" charset="0"/>
                <a:cs typeface="Consolas" pitchFamily="49" charset="0"/>
              </a:rPr>
              <a:t>10</a:t>
            </a:r>
            <a:r>
              <a:rPr lang="en-US" sz="2800" b="1" dirty="0" smtClean="0">
                <a:solidFill>
                  <a:schemeClr val="bg1"/>
                </a:solidFill>
                <a:latin typeface="Consolas" pitchFamily="49" charset="0"/>
                <a:ea typeface="Roboto" pitchFamily="2" charset="0"/>
                <a:cs typeface="Consolas" pitchFamily="49" charset="0"/>
              </a:rPr>
              <a:t>.times(	</a:t>
            </a:r>
            <a:r>
              <a:rPr lang="en-US" sz="2800" b="1" dirty="0" err="1" smtClean="0">
                <a:solidFill>
                  <a:schemeClr val="bg1"/>
                </a:solidFill>
                <a:latin typeface="Consolas" pitchFamily="49" charset="0"/>
                <a:ea typeface="Roboto" pitchFamily="2" charset="0"/>
                <a:cs typeface="Consolas" pitchFamily="49" charset="0"/>
              </a:rPr>
              <a:t>doSomething</a:t>
            </a:r>
            <a:r>
              <a:rPr lang="en-US" sz="2800" b="1" dirty="0">
                <a:solidFill>
                  <a:schemeClr val="bg1"/>
                </a:solidFill>
                <a:latin typeface="Consolas" pitchFamily="49" charset="0"/>
                <a:ea typeface="Roboto" pitchFamily="2" charset="0"/>
                <a:cs typeface="Consolas" pitchFamily="49" charset="0"/>
              </a:rPr>
              <a:t> </a:t>
            </a:r>
            <a:r>
              <a:rPr lang="en-US" sz="2800" b="1" dirty="0" smtClean="0">
                <a:solidFill>
                  <a:schemeClr val="bg1"/>
                </a:solidFill>
                <a:latin typeface="Consolas" pitchFamily="49" charset="0"/>
                <a:ea typeface="Roboto" pitchFamily="2" charset="0"/>
                <a:cs typeface="Consolas" pitchFamily="49" charset="0"/>
              </a:rPr>
              <a:t>);</a:t>
            </a:r>
            <a:endParaRPr lang="en-US" sz="28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98285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6135689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2001634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4037" y="2967037"/>
            <a:ext cx="5495925" cy="923925"/>
          </a:xfrm>
          <a:prstGeom prst="rect">
            <a:avLst/>
          </a:prstGeom>
        </p:spPr>
      </p:pic>
    </p:spTree>
    <p:extLst>
      <p:ext uri="{BB962C8B-B14F-4D97-AF65-F5344CB8AC3E}">
        <p14:creationId xmlns:p14="http://schemas.microsoft.com/office/powerpoint/2010/main" val="140985793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1986</Words>
  <Application>Microsoft Office PowerPoint</Application>
  <PresentationFormat>Bildschirmpräsentation (4:3)</PresentationFormat>
  <Paragraphs>687</Paragraphs>
  <Slides>295</Slides>
  <Notes>6</Notes>
  <HiddenSlides>0</HiddenSlides>
  <MMClips>0</MMClips>
  <ScaleCrop>false</ScaleCrop>
  <HeadingPairs>
    <vt:vector size="4" baseType="variant">
      <vt:variant>
        <vt:lpstr>Design</vt:lpstr>
      </vt:variant>
      <vt:variant>
        <vt:i4>1</vt:i4>
      </vt:variant>
      <vt:variant>
        <vt:lpstr>Folientitel</vt:lpstr>
      </vt:variant>
      <vt:variant>
        <vt:i4>295</vt:i4>
      </vt:variant>
    </vt:vector>
  </HeadingPairs>
  <TitlesOfParts>
    <vt:vector size="296" baseType="lpstr">
      <vt:lpstr>Larissa-Design</vt:lpstr>
      <vt:lpstr>"Always code as if the guy who ends up maintaining your code will be a violent psychopath who knows where you live."    John woods.</vt:lpstr>
      <vt:lpstr>PowerPoint-Präsentation</vt:lpstr>
      <vt:lpstr>PowerPoint-Präsentation</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Separation</vt:lpstr>
      <vt:lpstr>MACHINE</vt:lpstr>
      <vt:lpstr>Empathie</vt:lpstr>
      <vt:lpstr>Empathy is the capacity to think and feel oneself into the inner life of another person</vt:lpstr>
      <vt:lpstr>PowerPoint-Präsentation</vt:lpstr>
      <vt:lpstr>PowerPoint-Präsentation</vt:lpstr>
      <vt:lpstr>PowerPoint-Präsentation</vt:lpstr>
      <vt:lpstr>Erst mal einfach</vt:lpstr>
      <vt:lpstr>PowerPoint-Präsentation</vt:lpstr>
      <vt:lpstr> C#  Duck duck = new Duck();  </vt:lpstr>
      <vt:lpstr> Python  duck = Duck()  </vt:lpstr>
      <vt:lpstr> C# - DRY  var duck = new Duck();  </vt:lpstr>
      <vt:lpstr>Zug.un.glück</vt:lpstr>
      <vt:lpstr>Don’t ASK</vt:lpstr>
      <vt:lpstr>PowerPoint-Präsentation</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überraschungen</vt:lpstr>
      <vt:lpstr>PowerPoint-Präsentation</vt:lpstr>
      <vt:lpstr>PowerPoint-Präsentation</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GESUNDHEIT</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PowerPoint-Präsentation</vt:lpstr>
      <vt:lpstr>Diese klasse ist schwer zu testen.</vt:lpstr>
      <vt:lpstr>PowerPoint-Präsentation</vt:lpstr>
      <vt:lpstr>Das gleiche sagen</vt:lpstr>
      <vt:lpstr>PowerPoint-Präsentation</vt:lpstr>
      <vt:lpstr>PowerPoint-Präsentation</vt:lpstr>
      <vt:lpstr>IM PARADIGMA BLEIBEN</vt:lpstr>
      <vt:lpstr>Objekte  Funktionen</vt:lpstr>
      <vt:lpstr>Relationen  Dokumente</vt:lpstr>
      <vt:lpstr>Sprachen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“You can call it beautiful code when the code also makes it look like the language was made for the problem” Ward cunningham.</vt:lpstr>
      <vt:lpstr>public class Quicksort {     public static int[] Sort(int[] array)     {         int[] a = new int[array.Length];         array.CopyTo(a, 0);         Sort(0, array.Length - 1, ref a);         return a;     }      private static void Sort(int links, int rechts, ref int[] daten)     {         if (links &gt;= rechts) return;         int teiler = Divide(links, rechts, ref daten);         Sort(links, teiler - 1, ref daten);         Sort(teiler + 1, rechts, ref daten);     }      private static int Divide(int left, int right, ref int[] data)     {         int leftpos = left;         int rightpos = right - 1;         int pivot = data[right];           do {                          while (data[leftpos] &lt;= pivot &amp;&amp; leftpos &lt; right) leftpos++;             while (data[rightpos] &gt;= pivot &amp;&amp; rightpos &gt; left) rightpos--;             if (leftpos &gt;= rightpos) continue;             Swap(leftpos, rightpos, ref data);          } while (leftpos &lt; rightpos);                  if (data[leftpos] &gt; pivot) {             Swap(leftpos, right, ref data);         }         return leftpos;      }      private static void Swap(int left, int right, ref int[] data)     {         int z = data[left];         data[left] = data[right];         data[right] = z;     } }</vt:lpstr>
      <vt:lpstr>let rec quicksort (list:int list) =      match list with     | [] -&gt; []     | head::tail -&gt;          let smaller,larger = List.partition (fun y -&gt; y &lt;= head) tail         quicksort smaller @ [head] @ quicksort larger</vt:lpstr>
      <vt:lpstr>“Clean code reads like well-written prose”  Grady Booch</vt:lpstr>
      <vt:lpstr>Natürliche</vt:lpstr>
      <vt:lpstr>var date = new DateTime (2012, 4, 14, 16, 32, 18, 500);</vt:lpstr>
      <vt:lpstr>var start = 14.April(2012).At(8.PM());  var end = 8.Hours().Later(start);   </vt:lpstr>
      <vt:lpstr> for(int i = 0; i &lt; 10; i++)   {   doSomething();  }</vt:lpstr>
      <vt:lpstr>10.times( doSomething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PowerPoint-Präsentation</vt:lpstr>
      <vt:lpstr>PowerPoint-Präsentation</vt:lpstr>
      <vt:lpstr>Abstraktion</vt:lpstr>
      <vt:lpstr>for int i=0; GetCustomer</vt:lpstr>
      <vt:lpstr>Exceptionell,</vt:lpstr>
      <vt:lpstr>PowerPoint-Präsentation</vt:lpstr>
      <vt:lpstr>Complaints</vt:lpstr>
      <vt:lpstr>Apologies</vt:lpstr>
      <vt:lpstr>Binäre Abhängigkeit</vt:lpstr>
      <vt:lpstr>PowerPoint-Präsentation</vt:lpstr>
      <vt:lpstr>PowerPoint-Präsentation</vt:lpstr>
      <vt:lpstr>Imports Parameter Binäre Bäume </vt:lpstr>
      <vt:lpstr>Entwurfsmuster</vt:lpstr>
      <vt:lpstr>https://twitter.com/#!/jmrtn  http://jmrtn.com/notes/2012/02/17/design-patterns.html</vt:lpstr>
      <vt:lpstr>PowerPoint-Präsentation</vt:lpstr>
      <vt:lpstr>DomänenBEZUG</vt:lpstr>
      <vt:lpstr>War stories</vt:lpstr>
      <vt:lpstr>“Also ich hab da so ne Software”</vt:lpstr>
      <vt:lpstr>“Also ich hab da so ne Software, die bearbeitet so Bilder.”</vt:lpstr>
      <vt:lpstr>“Also ich hab da so ne Software, die bearbeitet so Bilder. Aber ich hab da so zwei viel zu große Klassen.”</vt:lpstr>
      <vt:lpstr>“Also ich hab da so ne Software, die bearbeitet so Bilder. Aber ich hab da viel zu große Klassen. Und ich reiche da so ein Bytearray rum.”</vt:lpstr>
      <vt:lpstr>“Also ich hab da so ne Software, die bearbeitet so Bilder. Aber ich hab da viel zu große Klassen. Und ich reiche da so ein Bytearray rum. Und das wird dann von allen bearbeitet.”</vt:lpstr>
      <vt:lpstr>“Also ich hab da so ne Software, die bearbeitet so Bilder. Aber ich hab da viel zu große Klassen. Und ich reiche da so ein Bytearray rum. Und das wird dann von allen bearbeitet. Das ist schon ziemlich kompliziert…”</vt:lpstr>
      <vt:lpstr>PowerPoint-Präsentation</vt:lpstr>
      <vt:lpstr>PowerPoint-Präsentation</vt:lpstr>
      <vt:lpstr>Bilder  sind keine ByteArrays</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PowerPoint-Präsentation</vt:lpstr>
      <vt:lpstr>"Always code as if the guy who ends up maintaining your code will be a violent psychopath who knows where you live."    John Woods.</vt:lpstr>
      <vt:lpstr>PowerPoint-Präsentation</vt:lpstr>
      <vt:lpstr>PowerPoint-Präsentation</vt:lpstr>
      <vt:lpstr>Managerbrokerdispatcher interfaceimpl</vt:lpstr>
      <vt:lpstr>http://www.classnamer.com/</vt:lpstr>
      <vt:lpstr>CheckedGraphContext  StatelesErrorCorrectingMessageGeneratorsRecordGenerator</vt:lpstr>
      <vt:lpstr>PowerPoint-Präsentation</vt:lpstr>
      <vt:lpstr>Class AbstractSingletonProxyFactoryBean  Convenient proxy factory bean superclass for proxy factory beans that create only singletons. </vt:lpstr>
      <vt:lpstr>Clean code *</vt:lpstr>
      <vt:lpstr>intentionrevealing</vt:lpstr>
      <vt:lpstr>DEsinformation</vt:lpstr>
      <vt:lpstr>aussagekräftige</vt:lpstr>
      <vt:lpstr>Suchbare</vt:lpstr>
      <vt:lpstr>aussprechbare</vt:lpstr>
      <vt:lpstr>genymdhms</vt:lpstr>
      <vt:lpstr>private Date genymdhms</vt:lpstr>
      <vt:lpstr>private Date generationTimestamp</vt:lpstr>
      <vt:lpstr> /// &lt;summary&gt;    ///  Gets or sets.    ///  Used for Ewiomc.    /// &lt;/summary&gt;    /// &lt;remarks&gt;    ///  Used internally by the bl.  /// &lt;/remarks&gt;    public string Vdewgvgwid { get; set; }     WTF? Ich geh heim.</vt:lpstr>
      <vt:lpstr>Klassennamen</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WAR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CONtext</vt:lpstr>
      <vt:lpstr>I3</vt:lpstr>
      <vt:lpstr>A I3 C</vt:lpstr>
      <vt:lpstr>I3</vt:lpstr>
      <vt:lpstr>A I3 C</vt:lpstr>
      <vt:lpstr>CONtext</vt:lpstr>
      <vt:lpstr>Ich weiß nicht was soll Espe deuten, Dass ich so traurig bin; Eimerchen aus uralten Zeiten,  Das kommt mir nicht aus dem Sinn.   Schiller, Loreley, 1837</vt:lpstr>
      <vt:lpstr>Ich weiß nicht was soll Espe deuten, Dass ich so traurig bin; Eimerchen aus uralten Zeiten,  Das kommt mir nicht aus dem Sinn.   Heinrich Heine, Loreley, 1824</vt:lpstr>
      <vt:lpstr>PowerPoint-Präsentation</vt:lpstr>
      <vt:lpstr>PowerPoint-Präsentation</vt:lpstr>
      <vt:lpstr>Deinen feind</vt:lpstr>
      <vt:lpstr>Weasel Words</vt:lpstr>
      <vt:lpstr>“I can suck melancholy out of a song, as a weazel sucks eggs.”    Shakespeare, as you like it, ii. 5..</vt:lpstr>
      <vt:lpstr>Taxonomie</vt:lpstr>
      <vt:lpstr>PowerPoint-Präsentation</vt:lpstr>
      <vt:lpstr>Double int  long string</vt:lpstr>
      <vt:lpstr> pWindow    cCustomers</vt:lpstr>
      <vt:lpstr> [DllImport("user32.dll")]  static extern bool CloseWindow(IntPtr hWnd);</vt:lpstr>
      <vt:lpstr> [DllImport("user32.dll", SetLastError=true)]  static extern IntPtr CreateWindowEx(  WindowStylesEx dwExStyle,   string lpClassName,  string lpWindowName,   WindowStyles dwStyle,   int x,   int y,   int nWidth,   int nHeight,  IntPtr hWndParent,   IntPtr hMenu,   IntPtr hInstance,   IntPtr lpParam);</vt:lpstr>
      <vt:lpstr>PowerPoint-Präsentation</vt:lpstr>
      <vt:lpstr> public int SumIntegersUpTo(int bound)  {      return Enumerable.Range(1, bound).Sum();  }</vt:lpstr>
      <vt:lpstr>  private readonly ICanStartAndStop _counter;   private readonly Wristwatch _wristwatch;   private Brush _color;   private double _fontSize;   private bool _isRunning = false;   private TimeSpan _timeLeft;</vt:lpstr>
      <vt:lpstr>PowerPoint-Präsentation</vt:lpstr>
      <vt:lpstr> for(int i = 0; i &lt; customers.Count; i++) {    Customer theCustomer = customers[i];    ...  }</vt:lpstr>
      <vt:lpstr> foreach(var customer in customers) {    ...  }</vt:lpstr>
      <vt:lpstr>MehrfachEn</vt:lpstr>
      <vt:lpstr>my</vt:lpstr>
      <vt:lpstr>THE</vt:lpstr>
      <vt:lpstr>AN</vt:lpstr>
      <vt:lpstr>IT</vt:lpstr>
      <vt:lpstr>PowerPoint-Präsentation</vt:lpstr>
      <vt:lpstr>Data Info</vt:lpstr>
      <vt:lpstr>Function Process</vt:lpstr>
      <vt:lpstr>System Model</vt:lpstr>
      <vt:lpstr>PowerPoint-Präsentation</vt:lpstr>
      <vt:lpstr>IMPORTANCE</vt:lpstr>
      <vt:lpstr>Flexible General</vt:lpstr>
      <vt:lpstr>Extended Super</vt:lpstr>
      <vt:lpstr>ABSTRACT</vt:lpstr>
      <vt:lpstr> public abstract class AbstractTopLevelItem   extends AbstractItem   implements TopLevelItem {    // ...  }</vt:lpstr>
      <vt:lpstr>Simplicity</vt:lpstr>
      <vt:lpstr>Basic Easy</vt:lpstr>
      <vt:lpstr>New Special</vt:lpstr>
      <vt:lpstr>Simple</vt:lpstr>
      <vt:lpstr>PowerPoint-Präsentation</vt:lpstr>
      <vt:lpstr>Shape</vt:lpstr>
      <vt:lpstr>List Query Array Dictionary VIEW</vt:lpstr>
      <vt:lpstr>BehaviorAL</vt:lpstr>
      <vt:lpstr>Dynamic Lazy Local Constant Global</vt:lpstr>
      <vt:lpstr>Test</vt:lpstr>
      <vt:lpstr>MOCK Stub Fake</vt:lpstr>
      <vt:lpstr>DynamicMOCK STricktmock</vt:lpstr>
      <vt:lpstr>Mocks</vt:lpstr>
      <vt:lpstr>   var stubUserRepository =   MockRepository.GenerateStub&lt;IUserRepository&gt;();     stubUserRepository.Stub(x =&gt;  x.GetUserByName("ayende")).Return(theUser); </vt:lpstr>
      <vt:lpstr>PowerPoint-Präsentation</vt:lpstr>
      <vt:lpstr>PowerPoint-Präsentation</vt:lpstr>
      <vt:lpstr>Eager Roles</vt:lpstr>
      <vt:lpstr>Provider Agent</vt:lpstr>
      <vt:lpstr>Dispatcher Broker</vt:lpstr>
      <vt:lpstr>MANAGER</vt:lpstr>
      <vt:lpstr>Prozeduraler Code Große klassen</vt:lpstr>
      <vt:lpstr>Schwer Testbar 1000+Loc</vt:lpstr>
      <vt:lpstr>Jenkins  https://github.com/jenkinsci/jenkins/blob/master/core/src/main/java/jenkins/model/Jenkins.java</vt:lpstr>
      <vt:lpstr>Lazy Roles</vt:lpstr>
      <vt:lpstr>Nomina Agentis</vt:lpstr>
      <vt:lpstr>Derivationsmorpheme</vt:lpstr>
      <vt:lpstr>-er  -or</vt:lpstr>
      <vt:lpstr>Formatter Transformer</vt:lpstr>
      <vt:lpstr>Wrapper Mapper</vt:lpstr>
      <vt:lpstr>Validator</vt:lpstr>
      <vt:lpstr>Charity</vt:lpstr>
      <vt:lpstr>Utils Helper</vt:lpstr>
      <vt:lpstr>“We are blind to the World within us, Waiting to be born”  AT THE GATES  Blinded By FEAR</vt:lpstr>
      <vt:lpstr>PowerPoint-Präsentation</vt:lpstr>
      <vt:lpstr>PowerPoint-Präsentation</vt:lpstr>
      <vt:lpstr>Entwurfsmuster</vt:lpstr>
      <vt:lpstr>Builder  Facade Strategy Decorator</vt:lpstr>
      <vt:lpstr>Singleton</vt:lpstr>
      <vt:lpstr>  var instance = ConnectionSingleton.Instance; </vt:lpstr>
      <vt:lpstr>  public static DatabaseConnectionSingleton GetInstance() {    return _instance   ?? (_instance = new DatabaseConnectionSingleton()); } </vt:lpstr>
      <vt:lpstr>New, Delete?  Kann das nicht die Runtime machen?</vt:lpstr>
      <vt:lpstr> var instance = Only.One&lt;DatabaseConnection&gt;();</vt:lpstr>
      <vt:lpstr> var instance = The.Same&lt;DatabaseConnection&gt;();</vt:lpstr>
      <vt:lpstr> var instance = Unity.Resolve&lt;DatabaseConnection&gt;();</vt:lpstr>
      <vt:lpstr>var instance = ObjectFucktory.GetInstance&lt;DatabaseConnection&gt;();</vt:lpstr>
      <vt:lpstr>factory</vt:lpstr>
      <vt:lpstr>“Du willst doch nicht in einer Pizzafabrik essen, sondern in einem Restaurant”  Roberto Bez.  Sonntag abend</vt:lpstr>
      <vt:lpstr>Un-denken</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https://twitter.com/#!/jmrtn  http://jmrtn.com/notes/2012/02/17/design-patterns.html</vt:lpstr>
      <vt:lpstr>Seek &amp; Destroy</vt:lpstr>
      <vt:lpstr>Rename Class</vt:lpstr>
      <vt:lpstr>“There are many powerful refactorings, but Rename Class is the most powerful. It changes the way people see code and lets them notice possibilities that they might not have considered before"    Michael Feathers.</vt:lpstr>
      <vt:lpstr>REPOSITORY</vt:lpstr>
      <vt:lpstr>public class CustomerRepository {    IEnumerable&lt;Customer&gt;     GetCustomersByYearOfBirth(DateTime yearOfBirth)    {                } } </vt:lpstr>
      <vt:lpstr>public class CustomerRepository  {     IEnumerable&lt;Customer&gt;     GetByYearOfBirth(DateTime yearOfBirth)    {     } }</vt:lpstr>
      <vt:lpstr>public class Customers  {     IEnumerable&lt;Customer&gt;     GetByYearOfBirth(DateTime yearOfBirth)    {     } }</vt:lpstr>
      <vt:lpstr>public class Customers {     IEnumerable&lt;Customer&gt;     BornIn(DateTime yearOfBirth)    {     } }</vt:lpstr>
      <vt:lpstr>public interface ICustomerRepository  {   IEnumerable &lt;Customer&gt; BornIn(DateTime yearOfBirth); }  public class Customers : ICustomerRepository  {  /*…*/ }</vt:lpstr>
      <vt:lpstr> public class Customers : ICustomerRepository   {   /*…*/  }</vt:lpstr>
      <vt:lpstr>  public interface IFindCustomers    {   IEnumerable &lt;Customer&gt; BornIn(DateTime yearOfBirth);   } </vt:lpstr>
      <vt:lpstr>  public interface IFindCustomers    {   IEnumerable &lt;Customer&gt; BornIn(DateTime year);   }</vt:lpstr>
      <vt:lpstr> Iformatter  IFormat</vt:lpstr>
      <vt:lpstr>IObserver  IObserve</vt:lpstr>
      <vt:lpstr>Interfaces  definieren verhalten.   Warum nennen wir sie nicht so?</vt:lpstr>
      <vt:lpstr>I Do Something For You</vt:lpstr>
      <vt:lpstr>I basically agree with Udi dahan! http://de.slideshare.net/deimos/udi-dahan-intentions-and-interfaces</vt:lpstr>
      <vt:lpstr>Systemische Metapher  Klare Namen</vt:lpstr>
      <vt:lpstr>Running</vt:lpstr>
      <vt:lpstr>Running</vt:lpstr>
      <vt:lpstr>Changing</vt:lpstr>
      <vt:lpstr>Find me here.  http://empathic.heroku.com</vt:lpstr>
      <vt:lpstr>Please contribute here.  http://github.com/cessor/zen</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PowerPoint-Präsentation</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lpstr>Inspired by and using the fonts suggested at http://www.labnol.org/software/tutorials/advice-select-best-fonts-for-powerpoint-presentation-slides/3355/  Health http://thenounproject.com/noun/first-aid/#icon-No2208  Andy Palmer on Singletons http://andypalmer.com/2008/05/singletons/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383</cp:revision>
  <dcterms:created xsi:type="dcterms:W3CDTF">2012-05-02T19:59:02Z</dcterms:created>
  <dcterms:modified xsi:type="dcterms:W3CDTF">2012-11-26T12:31:33Z</dcterms:modified>
</cp:coreProperties>
</file>